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3" r:id="rId4"/>
    <p:sldId id="264" r:id="rId5"/>
    <p:sldId id="267" r:id="rId6"/>
    <p:sldId id="266" r:id="rId7"/>
    <p:sldId id="268" r:id="rId8"/>
    <p:sldId id="269" r:id="rId9"/>
    <p:sldId id="265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8" r:id="rId18"/>
    <p:sldId id="277" r:id="rId19"/>
    <p:sldId id="279" r:id="rId20"/>
  </p:sldIdLst>
  <p:sldSz cx="14617700" cy="8235950"/>
  <p:notesSz cx="14617700" cy="82359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CC5C"/>
    <a:srgbClr val="76BB40"/>
    <a:srgbClr val="FFAA01"/>
    <a:srgbClr val="0060FF"/>
    <a:srgbClr val="0D2B44"/>
    <a:srgbClr val="1EC494"/>
    <a:srgbClr val="0CE4E4"/>
    <a:srgbClr val="326C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31"/>
    <p:restoredTop sz="94678"/>
  </p:normalViewPr>
  <p:slideViewPr>
    <p:cSldViewPr>
      <p:cViewPr varScale="1">
        <p:scale>
          <a:sx n="94" d="100"/>
          <a:sy n="94" d="100"/>
        </p:scale>
        <p:origin x="328" y="20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2.gif>
</file>

<file path=ppt/media/image13.png>
</file>

<file path=ppt/media/image15.png>
</file>

<file path=ppt/media/image16.png>
</file>

<file path=ppt/media/image24.gif>
</file>

<file path=ppt/media/image25.gif>
</file>

<file path=ppt/media/image26.gif>
</file>

<file path=ppt/media/image27.gif>
</file>

<file path=ppt/media/image3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gif>
</file>

<file path=ppt/media/image43.gif>
</file>

<file path=ppt/media/image44.png>
</file>

<file path=ppt/media/image45.gif>
</file>

<file path=ppt/media/image46.gif>
</file>

<file path=ppt/media/image5.png>
</file>

<file path=ppt/media/image6.png>
</file>

<file path=ppt/media/image7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334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280400" y="0"/>
            <a:ext cx="633412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016A5-6551-F64F-8B37-5F2B9ED74B95}" type="datetimeFigureOut">
              <a:rPr lang="en-US" smtClean="0"/>
              <a:t>11/8/24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43463" y="1030288"/>
            <a:ext cx="4930775" cy="2778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62088" y="3963988"/>
            <a:ext cx="11693525" cy="32432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823200"/>
            <a:ext cx="6334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280400" y="7823200"/>
            <a:ext cx="633412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244E4-2D03-4746-82AA-9B13A1FBEB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19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Sandia National Laboratories is a </a:t>
            </a:r>
            <a:r>
              <a:rPr lang="en-US" dirty="0" err="1"/>
              <a:t>multimission</a:t>
            </a:r>
            <a:r>
              <a:rPr lang="en-US" dirty="0"/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244E4-2D03-4746-82AA-9B13A1FBEB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52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bg object 18"/>
          <p:cNvSpPr/>
          <p:nvPr/>
        </p:nvSpPr>
        <p:spPr>
          <a:xfrm rot="5400000">
            <a:off x="7375486" y="1663700"/>
            <a:ext cx="0" cy="3232150"/>
          </a:xfrm>
          <a:custGeom>
            <a:avLst/>
            <a:gdLst/>
            <a:ahLst/>
            <a:cxnLst/>
            <a:rect l="l" t="t" r="r" b="b"/>
            <a:pathLst>
              <a:path h="3232150">
                <a:moveTo>
                  <a:pt x="0" y="0"/>
                </a:moveTo>
                <a:lnTo>
                  <a:pt x="0" y="3231743"/>
                </a:lnTo>
              </a:path>
            </a:pathLst>
          </a:custGeom>
          <a:ln w="25400">
            <a:solidFill>
              <a:srgbClr val="50CC5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079922" y="3508375"/>
            <a:ext cx="4591130" cy="5078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 sz="33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73B3C9-E825-A801-5601-53AC0A4036F7}"/>
              </a:ext>
            </a:extLst>
          </p:cNvPr>
          <p:cNvSpPr/>
          <p:nvPr userDrawn="1"/>
        </p:nvSpPr>
        <p:spPr>
          <a:xfrm>
            <a:off x="5079922" y="0"/>
            <a:ext cx="4591128" cy="22589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08E222-B6D1-55E9-94CA-E629B05F84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513370" y="536575"/>
            <a:ext cx="3590959" cy="127247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47A5E34-F31A-B1E2-A997-860BDCFB011B}"/>
              </a:ext>
            </a:extLst>
          </p:cNvPr>
          <p:cNvSpPr/>
          <p:nvPr userDrawn="1"/>
        </p:nvSpPr>
        <p:spPr>
          <a:xfrm>
            <a:off x="5079922" y="0"/>
            <a:ext cx="4591128" cy="86680"/>
          </a:xfrm>
          <a:prstGeom prst="rect">
            <a:avLst/>
          </a:prstGeom>
          <a:solidFill>
            <a:srgbClr val="50C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BB6D3A-AE91-B5BA-ED07-E664DC529B73}"/>
              </a:ext>
            </a:extLst>
          </p:cNvPr>
          <p:cNvSpPr txBox="1"/>
          <p:nvPr userDrawn="1"/>
        </p:nvSpPr>
        <p:spPr>
          <a:xfrm>
            <a:off x="2578339" y="7699375"/>
            <a:ext cx="9594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chemeClr val="bg1"/>
                </a:solidFill>
                <a:effectLst/>
                <a:latin typeface="Avenir Book" panose="02000503020000020003" pitchFamily="2" charset="0"/>
              </a:rPr>
              <a:t>Scalable, Efficient and Accelerated Causal Reasoning Operators, Graphs and Spikes for Earth and Embedded Systems</a:t>
            </a:r>
            <a:endParaRPr lang="en-US" sz="14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244643" y="993775"/>
            <a:ext cx="6845993" cy="553998"/>
          </a:xfrm>
        </p:spPr>
        <p:txBody>
          <a:bodyPr lIns="0" tIns="0" rIns="0" bIns="0"/>
          <a:lstStyle>
            <a:lvl1pPr>
              <a:defRPr sz="3600" b="0" i="0">
                <a:solidFill>
                  <a:srgbClr val="0D2B44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C3B4E839-7088-8B80-BD49-52164FFB1675}"/>
              </a:ext>
            </a:extLst>
          </p:cNvPr>
          <p:cNvSpPr/>
          <p:nvPr userDrawn="1"/>
        </p:nvSpPr>
        <p:spPr>
          <a:xfrm>
            <a:off x="6775450" y="460375"/>
            <a:ext cx="0" cy="1655445"/>
          </a:xfrm>
          <a:custGeom>
            <a:avLst/>
            <a:gdLst/>
            <a:ahLst/>
            <a:cxnLst/>
            <a:rect l="l" t="t" r="r" b="b"/>
            <a:pathLst>
              <a:path h="1655445">
                <a:moveTo>
                  <a:pt x="0" y="0"/>
                </a:moveTo>
                <a:lnTo>
                  <a:pt x="0" y="1655292"/>
                </a:lnTo>
              </a:path>
            </a:pathLst>
          </a:custGeom>
          <a:ln w="25400">
            <a:solidFill>
              <a:srgbClr val="50CC5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9811C12-CD9E-22E4-F704-474B578DDE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928588" y="2517775"/>
            <a:ext cx="10628662" cy="5257800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50CC5C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D9B8C5-00C6-BDC6-39C7-41A38EAB208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15298" y="712566"/>
            <a:ext cx="3590959" cy="12724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105974" y="2593975"/>
            <a:ext cx="5105400" cy="4800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marL="0" algn="l" rtl="0"/>
            <a:endParaRPr dirty="0"/>
          </a:p>
        </p:txBody>
      </p:sp>
      <p:sp>
        <p:nvSpPr>
          <p:cNvPr id="5" name="Holder 4">
            <a:extLst>
              <a:ext uri="{FF2B5EF4-FFF2-40B4-BE49-F238E27FC236}">
                <a16:creationId xmlns:a16="http://schemas.microsoft.com/office/drawing/2014/main" id="{D201A427-7A51-5843-9A70-DC2583A5A2C3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8604250" y="2593975"/>
            <a:ext cx="5105400" cy="4800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marL="0" algn="l" rtl="0"/>
            <a:endParaRPr dirty="0"/>
          </a:p>
        </p:txBody>
      </p:sp>
      <p:sp>
        <p:nvSpPr>
          <p:cNvPr id="8" name="Holder 2">
            <a:extLst>
              <a:ext uri="{FF2B5EF4-FFF2-40B4-BE49-F238E27FC236}">
                <a16:creationId xmlns:a16="http://schemas.microsoft.com/office/drawing/2014/main" id="{29C1F553-1D62-026F-7A95-3DC4DF90A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4643" y="993775"/>
            <a:ext cx="6845993" cy="553998"/>
          </a:xfrm>
        </p:spPr>
        <p:txBody>
          <a:bodyPr lIns="0" tIns="0" rIns="0" bIns="0"/>
          <a:lstStyle>
            <a:lvl1pPr>
              <a:defRPr sz="3600" b="0" i="0">
                <a:solidFill>
                  <a:srgbClr val="0D2B44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7B0F8987-3A77-35D4-F4C6-01BB8A06E868}"/>
              </a:ext>
            </a:extLst>
          </p:cNvPr>
          <p:cNvSpPr/>
          <p:nvPr userDrawn="1"/>
        </p:nvSpPr>
        <p:spPr>
          <a:xfrm>
            <a:off x="6775450" y="460375"/>
            <a:ext cx="0" cy="1655445"/>
          </a:xfrm>
          <a:custGeom>
            <a:avLst/>
            <a:gdLst/>
            <a:ahLst/>
            <a:cxnLst/>
            <a:rect l="l" t="t" r="r" b="b"/>
            <a:pathLst>
              <a:path h="1655445">
                <a:moveTo>
                  <a:pt x="0" y="0"/>
                </a:moveTo>
                <a:lnTo>
                  <a:pt x="0" y="1655292"/>
                </a:lnTo>
              </a:path>
            </a:pathLst>
          </a:custGeom>
          <a:ln w="25400">
            <a:solidFill>
              <a:srgbClr val="50CC5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DF27F2D-DEA1-5DD7-E378-80B61B629B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15298" y="712566"/>
            <a:ext cx="3590959" cy="127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391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g object 16">
            <a:extLst>
              <a:ext uri="{FF2B5EF4-FFF2-40B4-BE49-F238E27FC236}">
                <a16:creationId xmlns:a16="http://schemas.microsoft.com/office/drawing/2014/main" id="{FDF6AF6A-FC82-52C5-6AE1-C70B4710885C}"/>
              </a:ext>
            </a:extLst>
          </p:cNvPr>
          <p:cNvSpPr/>
          <p:nvPr userDrawn="1"/>
        </p:nvSpPr>
        <p:spPr>
          <a:xfrm>
            <a:off x="0" y="0"/>
            <a:ext cx="14618335" cy="7089775"/>
          </a:xfrm>
          <a:custGeom>
            <a:avLst/>
            <a:gdLst/>
            <a:ahLst/>
            <a:cxnLst/>
            <a:rect l="l" t="t" r="r" b="b"/>
            <a:pathLst>
              <a:path w="14618335" h="2510155">
                <a:moveTo>
                  <a:pt x="14618208" y="0"/>
                </a:moveTo>
                <a:lnTo>
                  <a:pt x="0" y="0"/>
                </a:lnTo>
                <a:lnTo>
                  <a:pt x="0" y="2509812"/>
                </a:lnTo>
                <a:lnTo>
                  <a:pt x="14618208" y="2509812"/>
                </a:lnTo>
                <a:lnTo>
                  <a:pt x="14618208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6" name="Holder 2">
            <a:extLst>
              <a:ext uri="{FF2B5EF4-FFF2-40B4-BE49-F238E27FC236}">
                <a16:creationId xmlns:a16="http://schemas.microsoft.com/office/drawing/2014/main" id="{620C57C5-B905-2DDD-5134-731AAD999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299" y="993775"/>
            <a:ext cx="8750542" cy="553998"/>
          </a:xfrm>
        </p:spPr>
        <p:txBody>
          <a:bodyPr lIns="0" tIns="0" rIns="0" bIns="0"/>
          <a:lstStyle>
            <a:lvl1pPr>
              <a:defRPr sz="3600" b="0" i="0">
                <a:solidFill>
                  <a:srgbClr val="0D2B44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1F48369A-3154-01CA-3F26-8F5846AC1B2F}"/>
              </a:ext>
            </a:extLst>
          </p:cNvPr>
          <p:cNvSpPr/>
          <p:nvPr userDrawn="1"/>
        </p:nvSpPr>
        <p:spPr>
          <a:xfrm>
            <a:off x="4625106" y="460375"/>
            <a:ext cx="0" cy="1655445"/>
          </a:xfrm>
          <a:custGeom>
            <a:avLst/>
            <a:gdLst/>
            <a:ahLst/>
            <a:cxnLst/>
            <a:rect l="l" t="t" r="r" b="b"/>
            <a:pathLst>
              <a:path h="1655445">
                <a:moveTo>
                  <a:pt x="0" y="0"/>
                </a:moveTo>
                <a:lnTo>
                  <a:pt x="0" y="1655292"/>
                </a:lnTo>
              </a:path>
            </a:pathLst>
          </a:custGeom>
          <a:ln w="25400">
            <a:solidFill>
              <a:srgbClr val="50CC5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E022E3-DE9A-EBED-0C9B-89097C4EA7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954" y="712566"/>
            <a:ext cx="3590959" cy="1272472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3F256D9C-8ABD-0BE9-436A-A51CD29A8F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2076462" cy="445384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50CC5C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g object 16">
            <a:extLst>
              <a:ext uri="{FF2B5EF4-FFF2-40B4-BE49-F238E27FC236}">
                <a16:creationId xmlns:a16="http://schemas.microsoft.com/office/drawing/2014/main" id="{9D457E25-DA29-47D5-05F4-FE6575F34895}"/>
              </a:ext>
            </a:extLst>
          </p:cNvPr>
          <p:cNvSpPr/>
          <p:nvPr userDrawn="1"/>
        </p:nvSpPr>
        <p:spPr>
          <a:xfrm>
            <a:off x="0" y="0"/>
            <a:ext cx="14618335" cy="7089775"/>
          </a:xfrm>
          <a:custGeom>
            <a:avLst/>
            <a:gdLst/>
            <a:ahLst/>
            <a:cxnLst/>
            <a:rect l="l" t="t" r="r" b="b"/>
            <a:pathLst>
              <a:path w="14618335" h="2510155">
                <a:moveTo>
                  <a:pt x="14618208" y="0"/>
                </a:moveTo>
                <a:lnTo>
                  <a:pt x="0" y="0"/>
                </a:lnTo>
                <a:lnTo>
                  <a:pt x="0" y="2509812"/>
                </a:lnTo>
                <a:lnTo>
                  <a:pt x="14618208" y="2509812"/>
                </a:lnTo>
                <a:lnTo>
                  <a:pt x="14618208" y="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282834" y="2441575"/>
            <a:ext cx="6768478" cy="4648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marL="0" algn="l" rtl="0"/>
            <a:endParaRPr dirty="0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31C183D1-E021-95BA-AD72-1B006208314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6388" y="2441575"/>
            <a:ext cx="6361462" cy="4267200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50CC5C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Holder 2">
            <a:extLst>
              <a:ext uri="{FF2B5EF4-FFF2-40B4-BE49-F238E27FC236}">
                <a16:creationId xmlns:a16="http://schemas.microsoft.com/office/drawing/2014/main" id="{CB55B477-4916-DD7E-33C6-BA870ADFC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4299" y="993775"/>
            <a:ext cx="8750542" cy="553998"/>
          </a:xfrm>
        </p:spPr>
        <p:txBody>
          <a:bodyPr lIns="0" tIns="0" rIns="0" bIns="0"/>
          <a:lstStyle>
            <a:lvl1pPr>
              <a:defRPr sz="3600" b="0" i="0">
                <a:solidFill>
                  <a:srgbClr val="0D2B44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9" name="object 4">
            <a:extLst>
              <a:ext uri="{FF2B5EF4-FFF2-40B4-BE49-F238E27FC236}">
                <a16:creationId xmlns:a16="http://schemas.microsoft.com/office/drawing/2014/main" id="{C61AF602-8AAE-9ADE-522C-EC63ED57194F}"/>
              </a:ext>
            </a:extLst>
          </p:cNvPr>
          <p:cNvSpPr/>
          <p:nvPr userDrawn="1"/>
        </p:nvSpPr>
        <p:spPr>
          <a:xfrm>
            <a:off x="4625106" y="460375"/>
            <a:ext cx="0" cy="1655445"/>
          </a:xfrm>
          <a:custGeom>
            <a:avLst/>
            <a:gdLst/>
            <a:ahLst/>
            <a:cxnLst/>
            <a:rect l="l" t="t" r="r" b="b"/>
            <a:pathLst>
              <a:path h="1655445">
                <a:moveTo>
                  <a:pt x="0" y="0"/>
                </a:moveTo>
                <a:lnTo>
                  <a:pt x="0" y="1655292"/>
                </a:lnTo>
              </a:path>
            </a:pathLst>
          </a:custGeom>
          <a:ln w="25400">
            <a:solidFill>
              <a:srgbClr val="50CC5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C5D273C-B8B4-F51E-25BB-BF3DEF2333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954" y="712566"/>
            <a:ext cx="3590959" cy="12724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02A1E-E78D-644E-82DF-D6027B25D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5272" y="988964"/>
            <a:ext cx="5967586" cy="71005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C22CA0D4-3F68-D3AF-3002-A905720BD7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6719" y="2266697"/>
            <a:ext cx="12076462" cy="4453842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rgbClr val="50CC5C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1A47C99-F667-49DE-147A-DA3A2B4B1BE1}"/>
              </a:ext>
            </a:extLst>
          </p:cNvPr>
          <p:cNvSpPr/>
          <p:nvPr userDrawn="1"/>
        </p:nvSpPr>
        <p:spPr>
          <a:xfrm>
            <a:off x="546719" y="0"/>
            <a:ext cx="3465862" cy="1705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A14652-884A-19AD-9B86-15F9CD3811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0420" y="414181"/>
            <a:ext cx="2710830" cy="9605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CAC91DB-CB87-70D7-0D84-2F0B1CC6D167}"/>
              </a:ext>
            </a:extLst>
          </p:cNvPr>
          <p:cNvSpPr txBox="1"/>
          <p:nvPr userDrawn="1"/>
        </p:nvSpPr>
        <p:spPr>
          <a:xfrm>
            <a:off x="2511703" y="7699375"/>
            <a:ext cx="95942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0" dirty="0">
                <a:solidFill>
                  <a:schemeClr val="bg1"/>
                </a:solidFill>
                <a:effectLst/>
                <a:latin typeface="Avenir Book" panose="02000503020000020003" pitchFamily="2" charset="0"/>
              </a:rPr>
              <a:t>Scalable, Efficient and Accelerated Causal Reasoning Operators, Graphs and Spikes for Earth and Embedded Systems</a:t>
            </a:r>
            <a:endParaRPr lang="en-US" sz="14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2D929B-01EE-6315-D6CF-75FB7157E6B4}"/>
              </a:ext>
            </a:extLst>
          </p:cNvPr>
          <p:cNvSpPr/>
          <p:nvPr userDrawn="1"/>
        </p:nvSpPr>
        <p:spPr>
          <a:xfrm>
            <a:off x="546719" y="0"/>
            <a:ext cx="3465862" cy="65435"/>
          </a:xfrm>
          <a:prstGeom prst="rect">
            <a:avLst/>
          </a:prstGeom>
          <a:solidFill>
            <a:srgbClr val="50C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618150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32064" y="993775"/>
            <a:ext cx="4748386" cy="71005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rtl="0"/>
            <a:endParaRPr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45ED7C-00EF-674F-B3B7-3A5157EC13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250" y="2446116"/>
            <a:ext cx="12607925" cy="5226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4" r:id="rId4"/>
    <p:sldLayoutId id="2147483663" r:id="rId5"/>
    <p:sldLayoutId id="2147483667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 sz="2400" b="1">
          <a:solidFill>
            <a:srgbClr val="50CC5C"/>
          </a:solidFill>
          <a:latin typeface="+mn-lt"/>
          <a:ea typeface="+mn-ea"/>
          <a:cs typeface="+mn-cs"/>
        </a:defRPr>
      </a:lvl1pPr>
      <a:lvl2pPr marL="742950" indent="-285750"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13" Type="http://schemas.openxmlformats.org/officeDocument/2006/relationships/image" Target="../media/image37.png"/><Relationship Id="rId3" Type="http://schemas.microsoft.com/office/2007/relationships/media" Target="../media/media2.mp4"/><Relationship Id="rId7" Type="http://schemas.openxmlformats.org/officeDocument/2006/relationships/slideLayout" Target="../slideLayouts/slideLayout4.xml"/><Relationship Id="rId12" Type="http://schemas.openxmlformats.org/officeDocument/2006/relationships/image" Target="../media/image3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35.png"/><Relationship Id="rId5" Type="http://schemas.microsoft.com/office/2007/relationships/media" Target="../media/media3.mp4"/><Relationship Id="rId10" Type="http://schemas.openxmlformats.org/officeDocument/2006/relationships/image" Target="../media/image34.png"/><Relationship Id="rId4" Type="http://schemas.openxmlformats.org/officeDocument/2006/relationships/video" Target="../media/media2.mp4"/><Relationship Id="rId9" Type="http://schemas.openxmlformats.org/officeDocument/2006/relationships/image" Target="../media/image33.png"/><Relationship Id="rId14" Type="http://schemas.openxmlformats.org/officeDocument/2006/relationships/image" Target="../media/image3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dx.doi.org/10.1109/LRA.2020.2968067" TargetMode="External"/><Relationship Id="rId5" Type="http://schemas.openxmlformats.org/officeDocument/2006/relationships/image" Target="../media/image42.gif"/><Relationship Id="rId4" Type="http://schemas.openxmlformats.org/officeDocument/2006/relationships/image" Target="../media/image4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43.g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4.png"/><Relationship Id="rId5" Type="http://schemas.openxmlformats.org/officeDocument/2006/relationships/hyperlink" Target="http://dx.doi.org/10.1109/LRA.2020.2968067" TargetMode="External"/><Relationship Id="rId4" Type="http://schemas.openxmlformats.org/officeDocument/2006/relationships/image" Target="../media/image4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png"/><Relationship Id="rId7" Type="http://schemas.openxmlformats.org/officeDocument/2006/relationships/image" Target="../media/image17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1.emf"/><Relationship Id="rId5" Type="http://schemas.openxmlformats.org/officeDocument/2006/relationships/image" Target="../media/image15.png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5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png"/><Relationship Id="rId7" Type="http://schemas.openxmlformats.org/officeDocument/2006/relationships/image" Target="../media/image17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11" Type="http://schemas.openxmlformats.org/officeDocument/2006/relationships/image" Target="../media/image21.emf"/><Relationship Id="rId5" Type="http://schemas.openxmlformats.org/officeDocument/2006/relationships/image" Target="../media/image15.png"/><Relationship Id="rId10" Type="http://schemas.openxmlformats.org/officeDocument/2006/relationships/image" Target="../media/image20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184650" y="4257078"/>
            <a:ext cx="6248400" cy="42832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700" u="sng" spc="-80" dirty="0">
                <a:solidFill>
                  <a:srgbClr val="FFFFFF"/>
                </a:solidFill>
                <a:latin typeface="Arial"/>
                <a:cs typeface="Arial"/>
              </a:rPr>
              <a:t>Anthony Gruber</a:t>
            </a:r>
            <a:r>
              <a:rPr lang="en-US" sz="2700" spc="-80" baseline="3000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r>
              <a:rPr lang="en-US" sz="2700" spc="-8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en-US" sz="2700" spc="-80" dirty="0" err="1">
                <a:solidFill>
                  <a:srgbClr val="FFFFFF"/>
                </a:solidFill>
                <a:latin typeface="Arial"/>
                <a:cs typeface="Arial"/>
              </a:rPr>
              <a:t>Kookjin</a:t>
            </a:r>
            <a:r>
              <a:rPr lang="en-US" sz="2700" spc="-80" dirty="0">
                <a:solidFill>
                  <a:srgbClr val="FFFFFF"/>
                </a:solidFill>
                <a:latin typeface="Arial"/>
                <a:cs typeface="Arial"/>
              </a:rPr>
              <a:t> Lee</a:t>
            </a:r>
            <a:r>
              <a:rPr lang="en-US" sz="2700" spc="-80" baseline="3000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r>
              <a:rPr lang="en-US" sz="2700" spc="-80" dirty="0">
                <a:solidFill>
                  <a:srgbClr val="FFFFFF"/>
                </a:solidFill>
                <a:latin typeface="Arial"/>
                <a:cs typeface="Arial"/>
              </a:rPr>
              <a:t>, Nat Trask</a:t>
            </a:r>
            <a:r>
              <a:rPr lang="en-US" sz="2700" spc="-80" baseline="30000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2700" dirty="0">
              <a:latin typeface="Arial"/>
              <a:cs typeface="Arial"/>
            </a:endParaRPr>
          </a:p>
        </p:txBody>
      </p:sp>
      <p:sp>
        <p:nvSpPr>
          <p:cNvPr id="27" name="Title 26">
            <a:extLst>
              <a:ext uri="{FF2B5EF4-FFF2-40B4-BE49-F238E27FC236}">
                <a16:creationId xmlns:a16="http://schemas.microsoft.com/office/drawing/2014/main" id="{E7B9C10A-0BA7-2D4F-B321-0CAE59DC09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550" y="3455576"/>
            <a:ext cx="13182600" cy="1015663"/>
          </a:xfrm>
        </p:spPr>
        <p:txBody>
          <a:bodyPr/>
          <a:lstStyle/>
          <a:p>
            <a:pPr rtl="0"/>
            <a:r>
              <a:rPr lang="en-US" dirty="0"/>
              <a:t>Learning on Graphs with Bracket-Based Dynamical Systems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object 2">
            <a:extLst>
              <a:ext uri="{FF2B5EF4-FFF2-40B4-BE49-F238E27FC236}">
                <a16:creationId xmlns:a16="http://schemas.microsoft.com/office/drawing/2014/main" id="{00146D60-F1A7-B9B0-93E9-6E0F342CDEED}"/>
              </a:ext>
            </a:extLst>
          </p:cNvPr>
          <p:cNvSpPr txBox="1"/>
          <p:nvPr/>
        </p:nvSpPr>
        <p:spPr>
          <a:xfrm>
            <a:off x="2393950" y="4985797"/>
            <a:ext cx="982980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2200" spc="-80" baseline="30000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r>
              <a:rPr lang="en-US" sz="2200" spc="-80" dirty="0">
                <a:solidFill>
                  <a:srgbClr val="FFFFFF"/>
                </a:solidFill>
                <a:latin typeface="Arial"/>
                <a:cs typeface="Arial"/>
              </a:rPr>
              <a:t>Sandia National Laboratories, </a:t>
            </a:r>
            <a:r>
              <a:rPr lang="en-US" sz="2200" spc="-80" baseline="30000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r>
              <a:rPr lang="en-US" sz="2200" spc="-80" dirty="0">
                <a:solidFill>
                  <a:srgbClr val="FFFFFF"/>
                </a:solidFill>
                <a:latin typeface="Arial"/>
                <a:cs typeface="Arial"/>
              </a:rPr>
              <a:t>Arizona State University, </a:t>
            </a:r>
            <a:r>
              <a:rPr lang="en-US" sz="2200" spc="-80" baseline="30000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r>
              <a:rPr lang="en-US" sz="2200" spc="-80" dirty="0">
                <a:solidFill>
                  <a:srgbClr val="FFFFFF"/>
                </a:solidFill>
                <a:latin typeface="Arial"/>
                <a:cs typeface="Arial"/>
              </a:rPr>
              <a:t>University of Pennsylvania</a:t>
            </a:r>
            <a:endParaRPr sz="2200" dirty="0"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DA2786-1E7C-A848-B814-FDC62342CB9F}"/>
              </a:ext>
            </a:extLst>
          </p:cNvPr>
          <p:cNvSpPr txBox="1"/>
          <p:nvPr/>
        </p:nvSpPr>
        <p:spPr>
          <a:xfrm>
            <a:off x="450850" y="460375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Sandia National Laboratories is a </a:t>
            </a:r>
            <a:r>
              <a:rPr lang="en-US" sz="1400" dirty="0" err="1">
                <a:solidFill>
                  <a:schemeClr val="bg1"/>
                </a:solidFill>
              </a:rPr>
              <a:t>multimission</a:t>
            </a:r>
            <a:r>
              <a:rPr lang="en-US" sz="1400" dirty="0">
                <a:solidFill>
                  <a:schemeClr val="bg1"/>
                </a:solidFill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E107C-65C8-5A26-F24A-EE7662BF2684}"/>
              </a:ext>
            </a:extLst>
          </p:cNvPr>
          <p:cNvSpPr txBox="1"/>
          <p:nvPr/>
        </p:nvSpPr>
        <p:spPr>
          <a:xfrm>
            <a:off x="10737850" y="968206"/>
            <a:ext cx="2971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u="none" strike="noStrike" dirty="0">
                <a:solidFill>
                  <a:schemeClr val="bg1"/>
                </a:solidFill>
                <a:effectLst/>
                <a:latin typeface="Verdana" panose="020B0604030504040204" pitchFamily="34" charset="0"/>
              </a:rPr>
              <a:t>SAND2024-15333O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A7DD7-61A8-1B68-C6B6-4A5EA36A2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7E516F7-5E6E-2DF3-23A9-B1AE63966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Exterior Calculus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0B2304-6A22-A484-F42C-FC772B71137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2914662" cy="45300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Graph 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endParaRPr lang="en-US" sz="700" dirty="0">
              <a:solidFill>
                <a:srgbClr val="0060FF"/>
              </a:solidFill>
            </a:endParaRP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>
                <a:solidFill>
                  <a:srgbClr val="0060FF"/>
                </a:solidFill>
              </a:rPr>
              <a:t>Nodes, </a:t>
            </a:r>
            <a:r>
              <a:rPr lang="en-US" sz="3000" dirty="0">
                <a:solidFill>
                  <a:srgbClr val="FFAA01"/>
                </a:solidFill>
              </a:rPr>
              <a:t>edges,</a:t>
            </a:r>
            <a:r>
              <a:rPr lang="en-US" sz="3000" dirty="0"/>
              <a:t> arbitrary orientation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endParaRPr lang="en-US" sz="600" dirty="0"/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>
                <a:solidFill>
                  <a:srgbClr val="76BB40"/>
                </a:solidFill>
              </a:rPr>
              <a:t>Higher-order cliques</a:t>
            </a:r>
          </a:p>
          <a:p>
            <a:pPr>
              <a:buSzPct val="100000"/>
            </a:pPr>
            <a:endParaRPr lang="en-US" sz="3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236CF8-87C8-B040-1A78-24A607827A53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FF906FB-3E6F-3145-D0D0-59E52D2A3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56CA56-0F76-93DB-5A8E-5B7DE2B550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850" y="1865941"/>
            <a:ext cx="7342247" cy="447944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226283-1443-3B6D-F253-D33BA88B9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132" y="4364711"/>
            <a:ext cx="8896333" cy="22678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245E1C0-C054-F780-3657-04311C2D8F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6850" y="2517775"/>
            <a:ext cx="2120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31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8E817-2469-603C-4617-1C1EF7E85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2590388-742E-1689-0F6D-A342D7BF5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Structure-Preserving GNN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A1C5F3-5E1A-4594-6E87-55AE4E5B14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3448062" cy="7962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200" dirty="0"/>
              <a:t>Formulated a GNN model from bracket-based dynamical systems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endParaRPr lang="en-US" sz="700" dirty="0">
              <a:solidFill>
                <a:srgbClr val="0060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E370F6-2C58-90B9-D1E0-C66B50C23405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1B8216B-7849-99A1-DCF5-0404E2C61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99E1509-54BC-8EE7-5087-B0035A79D6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256" y="3203575"/>
            <a:ext cx="13529187" cy="35253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203288-E1F8-540D-5BCF-2FE79E7BF608}"/>
              </a:ext>
            </a:extLst>
          </p:cNvPr>
          <p:cNvSpPr txBox="1"/>
          <p:nvPr/>
        </p:nvSpPr>
        <p:spPr>
          <a:xfrm>
            <a:off x="2535518" y="6632575"/>
            <a:ext cx="95466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dirty="0">
                <a:solidFill>
                  <a:srgbClr val="50CC5C"/>
                </a:solidFill>
              </a:rPr>
              <a:t>A. Gruber, K. Lee, N. Trask, “Reversible and Irreversible Bracket-Based Dynamics for Deep Graph Neural Networks”, </a:t>
            </a:r>
            <a:r>
              <a:rPr lang="en-US" sz="1400" i="1" dirty="0" err="1">
                <a:solidFill>
                  <a:srgbClr val="50CC5C"/>
                </a:solidFill>
              </a:rPr>
              <a:t>NeurIPS</a:t>
            </a:r>
            <a:r>
              <a:rPr lang="en-US" sz="1400" i="1" dirty="0">
                <a:solidFill>
                  <a:srgbClr val="50CC5C"/>
                </a:solidFill>
              </a:rPr>
              <a:t> 2023.</a:t>
            </a:r>
          </a:p>
        </p:txBody>
      </p:sp>
    </p:spTree>
    <p:extLst>
      <p:ext uri="{BB962C8B-B14F-4D97-AF65-F5344CB8AC3E}">
        <p14:creationId xmlns:p14="http://schemas.microsoft.com/office/powerpoint/2010/main" val="14085637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E60D58-6962-9D01-417E-0C2B3F36B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4F7D8DD-0301-36FE-6E03-D20E92A34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Structure-Preserving GNN Model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F6B7EC-CA33-ABF5-9587-F45D622F48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3448062" cy="42252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200" dirty="0"/>
              <a:t>Features are discovered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2600" dirty="0"/>
              <a:t>Learnable linear or message-passing autoencoder</a:t>
            </a:r>
            <a:br>
              <a:rPr lang="en-US" sz="2600" dirty="0"/>
            </a:br>
            <a:endParaRPr lang="en-US" sz="7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200" dirty="0"/>
              <a:t>Brackets are designed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2600" dirty="0"/>
              <a:t>Four cases with specific forms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endParaRPr lang="en-US" sz="700" dirty="0">
              <a:solidFill>
                <a:srgbClr val="0060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08DEBD-45BD-7326-5906-1AD2DF7BD34A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A46AD22-5408-44A1-AC51-05D102D6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E075FC9-31E7-9750-6029-B384969C8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99" y="4519954"/>
            <a:ext cx="12576302" cy="254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608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07C9A0-7FD7-5231-C58E-A4E2D916A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EC9CE7D-42CF-5568-5E7B-5B76BB60D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Evolutions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DECD80E-5C04-4B3D-2902-1EACD97134C8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49ABCC1-3A50-B9A5-2400-D15986684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B5EE74D-900E-AF76-9829-55164AD9AB94}"/>
              </a:ext>
            </a:extLst>
          </p:cNvPr>
          <p:cNvSpPr txBox="1">
            <a:spLocks/>
          </p:cNvSpPr>
          <p:nvPr/>
        </p:nvSpPr>
        <p:spPr>
          <a:xfrm>
            <a:off x="676396" y="6131671"/>
            <a:ext cx="12987378" cy="729504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 sz="2400" b="1">
                <a:solidFill>
                  <a:srgbClr val="50CC5C"/>
                </a:solidFill>
                <a:latin typeface="+mn-lt"/>
                <a:ea typeface="+mn-ea"/>
                <a:cs typeface="+mn-cs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3200" kern="0" dirty="0">
                <a:solidFill>
                  <a:srgbClr val="50CC5C"/>
                </a:solidFill>
              </a:rPr>
              <a:t>    Hamiltonian 			</a:t>
            </a:r>
            <a:r>
              <a:rPr lang="en-US" sz="3200" kern="0" dirty="0" err="1">
                <a:solidFill>
                  <a:srgbClr val="50CC5C"/>
                </a:solidFill>
              </a:rPr>
              <a:t>Metriplectic</a:t>
            </a:r>
            <a:r>
              <a:rPr lang="en-US" sz="3200" kern="0" dirty="0">
                <a:solidFill>
                  <a:srgbClr val="50CC5C"/>
                </a:solidFill>
              </a:rPr>
              <a:t>		          Gradient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E17A0E4-D937-2576-8DE3-31B95E5B4C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65" y="1865846"/>
            <a:ext cx="4513925" cy="45139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B395C3-1D2A-35E6-2289-7C509551BC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666" y="1908175"/>
            <a:ext cx="4456839" cy="44715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137EE04-0C5E-D7AC-09C0-255F0D8AA0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850" y="1856178"/>
            <a:ext cx="4471597" cy="4471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00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1B875-76AC-F197-E272-EBF5FD555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BDA35C9-E0B9-66F7-8C80-B8771A9B0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Evolutions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8269718-3B2B-F441-91E8-E6C9DD7BA59C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ACE2AA1-666A-9655-9A4D-2CD769F9FF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8AB33A-F734-25B0-F8B6-9A15B7A6F443}"/>
              </a:ext>
            </a:extLst>
          </p:cNvPr>
          <p:cNvSpPr txBox="1">
            <a:spLocks/>
          </p:cNvSpPr>
          <p:nvPr/>
        </p:nvSpPr>
        <p:spPr>
          <a:xfrm>
            <a:off x="676396" y="6131671"/>
            <a:ext cx="12987378" cy="729504"/>
          </a:xfrm>
          <a:prstGeom prst="rect">
            <a:avLst/>
          </a:prstGeom>
        </p:spPr>
        <p:txBody>
          <a:bodyPr>
            <a:noAutofit/>
          </a:bodyPr>
          <a:lstStyle>
            <a:lvl1pPr marL="0">
              <a:defRPr sz="2400" b="1">
                <a:solidFill>
                  <a:srgbClr val="50CC5C"/>
                </a:solidFill>
                <a:latin typeface="+mn-lt"/>
                <a:ea typeface="+mn-ea"/>
                <a:cs typeface="+mn-cs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lvl="1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3200" kern="0" dirty="0">
                <a:solidFill>
                  <a:srgbClr val="50CC5C"/>
                </a:solidFill>
              </a:rPr>
              <a:t>    Hamiltonian 			</a:t>
            </a:r>
            <a:r>
              <a:rPr lang="en-US" sz="3200" kern="0" dirty="0" err="1">
                <a:solidFill>
                  <a:srgbClr val="50CC5C"/>
                </a:solidFill>
              </a:rPr>
              <a:t>Metriplectic</a:t>
            </a:r>
            <a:r>
              <a:rPr lang="en-US" sz="3200" kern="0" dirty="0">
                <a:solidFill>
                  <a:srgbClr val="50CC5C"/>
                </a:solidFill>
              </a:rPr>
              <a:t>		          Gradient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96BA0D-593D-6B80-7CB2-B21FAE0E66B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66" y="1917844"/>
            <a:ext cx="4461928" cy="44619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37E8CD7-568B-6120-ABFD-A05BBD2829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666" y="1908175"/>
            <a:ext cx="4456839" cy="44715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449A4DD-96EF-D411-82AD-16FB90044E7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0308" y="1908175"/>
            <a:ext cx="4471597" cy="4471597"/>
          </a:xfrm>
          <a:prstGeom prst="rect">
            <a:avLst/>
          </a:prstGeom>
        </p:spPr>
      </p:pic>
      <p:pic>
        <p:nvPicPr>
          <p:cNvPr id="2" name="double-fake.mp4">
            <a:hlinkClick r:id="" action="ppaction://media"/>
            <a:extLst>
              <a:ext uri="{FF2B5EF4-FFF2-40B4-BE49-F238E27FC236}">
                <a16:creationId xmlns:a16="http://schemas.microsoft.com/office/drawing/2014/main" id="{46799FA4-E367-9115-20AB-74C4A84EA8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946650" y="1908175"/>
            <a:ext cx="4469506" cy="4469506"/>
          </a:xfrm>
          <a:prstGeom prst="rect">
            <a:avLst/>
          </a:prstGeom>
        </p:spPr>
      </p:pic>
      <p:pic>
        <p:nvPicPr>
          <p:cNvPr id="3" name="double-real.mp4">
            <a:hlinkClick r:id="" action="ppaction://media"/>
            <a:extLst>
              <a:ext uri="{FF2B5EF4-FFF2-40B4-BE49-F238E27FC236}">
                <a16:creationId xmlns:a16="http://schemas.microsoft.com/office/drawing/2014/main" id="{6D96B317-A402-6BA5-D64A-2326347451F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9213850" y="1856178"/>
            <a:ext cx="4469506" cy="4469506"/>
          </a:xfrm>
          <a:prstGeom prst="rect">
            <a:avLst/>
          </a:prstGeom>
        </p:spPr>
      </p:pic>
      <p:pic>
        <p:nvPicPr>
          <p:cNvPr id="4" name="hamil.mp4">
            <a:hlinkClick r:id="" action="ppaction://media"/>
            <a:extLst>
              <a:ext uri="{FF2B5EF4-FFF2-40B4-BE49-F238E27FC236}">
                <a16:creationId xmlns:a16="http://schemas.microsoft.com/office/drawing/2014/main" id="{A65BB1BC-B32D-0E77-F45E-AC9DC9B4B4C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629542" y="1918277"/>
            <a:ext cx="4469508" cy="446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9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2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28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1DE25A-D01F-467E-A2F8-5CF33DC12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0B852D-2A82-C1FF-A0F2-774F77C7D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2914662" cy="45300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Yields provably </a:t>
            </a:r>
            <a:r>
              <a:rPr lang="en-US" sz="3600" dirty="0" err="1"/>
              <a:t>metriplectic</a:t>
            </a:r>
            <a:r>
              <a:rPr lang="en-US" sz="3600" dirty="0"/>
              <a:t> surrogates with linear scaling in </a:t>
            </a:r>
            <a:br>
              <a:rPr lang="en-US" sz="3600" dirty="0"/>
            </a:br>
            <a:r>
              <a:rPr lang="en-US" sz="3600" dirty="0"/>
              <a:t># nodes/edges!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/>
              <a:t>Bracket-based evolution guarantees stability of network propagation</a:t>
            </a:r>
            <a:br>
              <a:rPr lang="en-US" sz="3000" dirty="0"/>
            </a:br>
            <a:endParaRPr lang="en-US" sz="1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“Science4AI” </a:t>
            </a:r>
            <a:br>
              <a:rPr lang="en-US" sz="3600" dirty="0"/>
            </a:br>
            <a:r>
              <a:rPr lang="en-US" sz="3600" dirty="0"/>
              <a:t>applications: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5066D3D-01FF-AA78-1E9C-D2415B784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267F8A-700B-A9E9-F506-40A923C6BFC8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0EB14E12-4ACE-8138-3828-210BE6171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ADEC83-49C1-DD07-87FA-0A0541379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4299" y="4248547"/>
            <a:ext cx="6280198" cy="268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853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FFABF-C22F-D8B6-2F65-86AD2D062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487C841-A245-E262-6B3A-D76CC426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CB4BB6-2A6B-AE16-2A97-F91A84A2D94F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7E5B726-E8DA-ABF4-C920-DB740167F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F61823-C344-2DCB-E1CB-412BAD7C3A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8250" y="2029723"/>
            <a:ext cx="5791200" cy="2823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004580-7075-FF96-DB96-BE281C10D5E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08" t="5219" r="10818" b="27235"/>
          <a:stretch/>
        </p:blipFill>
        <p:spPr>
          <a:xfrm>
            <a:off x="5164270" y="4997172"/>
            <a:ext cx="8610600" cy="19402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B21382-7521-BF0C-C53A-E69E541C7D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650" y="2645028"/>
            <a:ext cx="3754152" cy="37541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00E1BD-E28A-3443-E4BC-52A00229332A}"/>
              </a:ext>
            </a:extLst>
          </p:cNvPr>
          <p:cNvSpPr txBox="1"/>
          <p:nvPr/>
        </p:nvSpPr>
        <p:spPr>
          <a:xfrm>
            <a:off x="6529662" y="2031955"/>
            <a:ext cx="55797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dirty="0" err="1">
                <a:solidFill>
                  <a:srgbClr val="50CC5C"/>
                </a:solidFill>
                <a:effectLst/>
              </a:rPr>
              <a:t>Jiazheng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</a:rPr>
              <a:t> Chai et al. Motor Synergy Development in High-Performing Deep Reinforcement Learning Algorithms, </a:t>
            </a:r>
            <a:r>
              <a:rPr lang="en-US" sz="1200" b="0" i="1" u="none" strike="noStrike" dirty="0">
                <a:solidFill>
                  <a:srgbClr val="50CC5C"/>
                </a:solidFill>
                <a:effectLst/>
              </a:rPr>
              <a:t>IEEE Robotics and Automation Letters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</a:rPr>
              <a:t> (2020). 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DOI: 10.1109/LRA.2020.2968067</a:t>
            </a:r>
            <a:endParaRPr lang="en-US" sz="1200" dirty="0">
              <a:solidFill>
                <a:srgbClr val="50CC5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7A16BB-253B-D832-77F6-6F26A426FC23}"/>
              </a:ext>
            </a:extLst>
          </p:cNvPr>
          <p:cNvSpPr txBox="1"/>
          <p:nvPr/>
        </p:nvSpPr>
        <p:spPr>
          <a:xfrm>
            <a:off x="908050" y="2732297"/>
            <a:ext cx="350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0CC5C"/>
                </a:solidFill>
              </a:rPr>
              <a:t>https://</a:t>
            </a:r>
            <a:r>
              <a:rPr lang="en-US" sz="1200" dirty="0" err="1">
                <a:solidFill>
                  <a:srgbClr val="50CC5C"/>
                </a:solidFill>
              </a:rPr>
              <a:t>www.gymlibrary.dev</a:t>
            </a:r>
            <a:r>
              <a:rPr lang="en-US" sz="1200" dirty="0">
                <a:solidFill>
                  <a:srgbClr val="50CC5C"/>
                </a:solidFill>
              </a:rPr>
              <a:t>/environments/</a:t>
            </a:r>
            <a:r>
              <a:rPr lang="en-US" sz="1200" dirty="0" err="1">
                <a:solidFill>
                  <a:srgbClr val="50CC5C"/>
                </a:solidFill>
              </a:rPr>
              <a:t>mujoco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  <a:r>
              <a:rPr lang="en-US" sz="1200" dirty="0" err="1">
                <a:solidFill>
                  <a:srgbClr val="50CC5C"/>
                </a:solidFill>
              </a:rPr>
              <a:t>half_cheetah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958579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25A3B5-0638-1294-4AEA-6FD7A35DD2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11FD56-DFE2-4A99-4CF9-EE47B2601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655" y="1972431"/>
            <a:ext cx="5999200" cy="2925076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CFF8CE0A-91EA-8E87-BFB3-99BB53890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03F3A7-7E54-6B55-E660-66DB5FF1237E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81971A3-9DCA-5B0C-9B36-799F38763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ACF1AD-E117-DD64-E2E3-342B087BAB7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08" t="5219" r="10818" b="27235"/>
          <a:stretch/>
        </p:blipFill>
        <p:spPr>
          <a:xfrm>
            <a:off x="5164270" y="4997172"/>
            <a:ext cx="8610600" cy="19402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B45EF4D-9B13-0259-6E2D-C80CE96C90FA}"/>
              </a:ext>
            </a:extLst>
          </p:cNvPr>
          <p:cNvSpPr txBox="1"/>
          <p:nvPr/>
        </p:nvSpPr>
        <p:spPr>
          <a:xfrm>
            <a:off x="6529662" y="2031955"/>
            <a:ext cx="567519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0" i="0" u="none" strike="noStrike" dirty="0" err="1">
                <a:solidFill>
                  <a:srgbClr val="50CC5C"/>
                </a:solidFill>
                <a:effectLst/>
              </a:rPr>
              <a:t>Jiazheng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</a:rPr>
              <a:t> Chai et al. Motor Synergy Development in High-Performing Deep Reinforcement Learning Algorithms, </a:t>
            </a:r>
            <a:r>
              <a:rPr lang="en-US" sz="1200" b="0" i="1" u="none" strike="noStrike" dirty="0">
                <a:solidFill>
                  <a:srgbClr val="50CC5C"/>
                </a:solidFill>
                <a:effectLst/>
              </a:rPr>
              <a:t>IEEE Robotics and Automation Letters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</a:rPr>
              <a:t> (2020). </a:t>
            </a:r>
            <a:r>
              <a:rPr lang="en-US" sz="1200" b="0" i="0" u="none" strike="noStrike" dirty="0">
                <a:solidFill>
                  <a:srgbClr val="50CC5C"/>
                </a:solidFill>
                <a:effectLst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DOI: 10.1109/LRA.2020.2968067</a:t>
            </a:r>
            <a:endParaRPr lang="en-US" sz="1200" dirty="0">
              <a:solidFill>
                <a:srgbClr val="50CC5C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8B39A-0368-AFE9-8C64-C21A579CB606}"/>
              </a:ext>
            </a:extLst>
          </p:cNvPr>
          <p:cNvSpPr txBox="1"/>
          <p:nvPr/>
        </p:nvSpPr>
        <p:spPr>
          <a:xfrm>
            <a:off x="908050" y="2732297"/>
            <a:ext cx="350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0CC5C"/>
                </a:solidFill>
              </a:rPr>
              <a:t>https://</a:t>
            </a:r>
            <a:r>
              <a:rPr lang="en-US" sz="1200" dirty="0" err="1">
                <a:solidFill>
                  <a:srgbClr val="50CC5C"/>
                </a:solidFill>
              </a:rPr>
              <a:t>www.gymlibrary.dev</a:t>
            </a:r>
            <a:r>
              <a:rPr lang="en-US" sz="1200" dirty="0">
                <a:solidFill>
                  <a:srgbClr val="50CC5C"/>
                </a:solidFill>
              </a:rPr>
              <a:t>/environments/</a:t>
            </a:r>
            <a:r>
              <a:rPr lang="en-US" sz="1200" dirty="0" err="1">
                <a:solidFill>
                  <a:srgbClr val="50CC5C"/>
                </a:solidFill>
              </a:rPr>
              <a:t>mujoco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  <a:r>
              <a:rPr lang="en-US" sz="1200" dirty="0" err="1">
                <a:solidFill>
                  <a:srgbClr val="50CC5C"/>
                </a:solidFill>
              </a:rPr>
              <a:t>half_cheetah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2C70E2-FB22-99EA-5F01-EF1C75ADA6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904" y="2663595"/>
            <a:ext cx="3754152" cy="375415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D751146-D285-9AB0-6D5C-45D3F5EC6694}"/>
              </a:ext>
            </a:extLst>
          </p:cNvPr>
          <p:cNvSpPr txBox="1"/>
          <p:nvPr/>
        </p:nvSpPr>
        <p:spPr>
          <a:xfrm>
            <a:off x="854380" y="2823570"/>
            <a:ext cx="35052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50CC5C"/>
                </a:solidFill>
              </a:rPr>
              <a:t>https://</a:t>
            </a:r>
            <a:r>
              <a:rPr lang="en-US" sz="1200" dirty="0" err="1">
                <a:solidFill>
                  <a:srgbClr val="50CC5C"/>
                </a:solidFill>
              </a:rPr>
              <a:t>www.gymlibrary.dev</a:t>
            </a:r>
            <a:r>
              <a:rPr lang="en-US" sz="1200" dirty="0">
                <a:solidFill>
                  <a:srgbClr val="50CC5C"/>
                </a:solidFill>
              </a:rPr>
              <a:t>/environments/</a:t>
            </a:r>
            <a:r>
              <a:rPr lang="en-US" sz="1200" dirty="0" err="1">
                <a:solidFill>
                  <a:srgbClr val="50CC5C"/>
                </a:solidFill>
              </a:rPr>
              <a:t>mujoco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  <a:r>
              <a:rPr lang="en-US" sz="1200" dirty="0" err="1">
                <a:solidFill>
                  <a:srgbClr val="50CC5C"/>
                </a:solidFill>
              </a:rPr>
              <a:t>half_cheetah</a:t>
            </a:r>
            <a:r>
              <a:rPr lang="en-US" sz="1200" dirty="0">
                <a:solidFill>
                  <a:srgbClr val="50CC5C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6950315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44A7F2-3515-48B7-8F75-1333A6CCD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F6BEDE-C936-F209-5D5D-3B9E129EB6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9" y="2407333"/>
            <a:ext cx="6132862" cy="4530042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Follow-on work extended off-graph to general </a:t>
            </a:r>
            <a:r>
              <a:rPr lang="en-US" sz="3600" dirty="0" err="1"/>
              <a:t>metriplectic</a:t>
            </a:r>
            <a:r>
              <a:rPr lang="en-US" sz="3600" dirty="0"/>
              <a:t> systems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/>
              <a:t>Comes with </a:t>
            </a:r>
            <a:r>
              <a:rPr lang="en-US" sz="3000" dirty="0">
                <a:solidFill>
                  <a:schemeClr val="accent5"/>
                </a:solidFill>
              </a:rPr>
              <a:t>universal approximation</a:t>
            </a:r>
            <a:r>
              <a:rPr lang="en-US" sz="3000" dirty="0"/>
              <a:t> and </a:t>
            </a:r>
            <a:r>
              <a:rPr lang="en-US" sz="3000" dirty="0">
                <a:solidFill>
                  <a:schemeClr val="accent5"/>
                </a:solidFill>
              </a:rPr>
              <a:t>generalization bounds.</a:t>
            </a:r>
            <a:br>
              <a:rPr lang="en-US" sz="3000" dirty="0"/>
            </a:br>
            <a:endParaRPr lang="en-US" sz="1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Would like to combine approaches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/>
              <a:t>Can we get a </a:t>
            </a:r>
            <a:r>
              <a:rPr lang="en-US" sz="3000" dirty="0" err="1"/>
              <a:t>metriplectic</a:t>
            </a:r>
            <a:r>
              <a:rPr lang="en-US" sz="3000" dirty="0"/>
              <a:t> GNN which is </a:t>
            </a:r>
            <a:r>
              <a:rPr lang="en-US" sz="3000" dirty="0">
                <a:solidFill>
                  <a:schemeClr val="accent5"/>
                </a:solidFill>
              </a:rPr>
              <a:t>general on a given graph?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FE83897-56FA-E98D-F3A5-1534CBE70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Forward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904A37-159C-8CF3-302A-D74F004990D7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926FB00C-4593-9013-1921-605D00944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DBB9B9B-9D87-3BF8-F49D-1AD689D343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9" t="10422" r="7040"/>
          <a:stretch/>
        </p:blipFill>
        <p:spPr>
          <a:xfrm>
            <a:off x="7308850" y="1968336"/>
            <a:ext cx="6472035" cy="47687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0537E5-77E6-303D-0C23-1CE73C71E809}"/>
              </a:ext>
            </a:extLst>
          </p:cNvPr>
          <p:cNvSpPr txBox="1"/>
          <p:nvPr/>
        </p:nvSpPr>
        <p:spPr>
          <a:xfrm>
            <a:off x="5556250" y="6641672"/>
            <a:ext cx="106325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dirty="0">
                <a:solidFill>
                  <a:srgbClr val="50CC5C"/>
                </a:solidFill>
              </a:rPr>
              <a:t>A. Gruber, K. Lee, H. Lim, N. Park, N. Trask, “Efficiently Parameterized Neural </a:t>
            </a:r>
            <a:r>
              <a:rPr lang="en-US" sz="1400" dirty="0" err="1">
                <a:solidFill>
                  <a:srgbClr val="50CC5C"/>
                </a:solidFill>
              </a:rPr>
              <a:t>Metriplectic</a:t>
            </a:r>
            <a:r>
              <a:rPr lang="en-US" sz="1400" dirty="0">
                <a:solidFill>
                  <a:srgbClr val="50CC5C"/>
                </a:solidFill>
              </a:rPr>
              <a:t> Systems”, </a:t>
            </a:r>
            <a:r>
              <a:rPr lang="en-US" sz="1400" i="1" dirty="0">
                <a:solidFill>
                  <a:srgbClr val="50CC5C"/>
                </a:solidFill>
              </a:rPr>
              <a:t>submitted to ICLR 2025.</a:t>
            </a:r>
          </a:p>
        </p:txBody>
      </p:sp>
    </p:spTree>
    <p:extLst>
      <p:ext uri="{BB962C8B-B14F-4D97-AF65-F5344CB8AC3E}">
        <p14:creationId xmlns:p14="http://schemas.microsoft.com/office/powerpoint/2010/main" val="2862493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7F77B0-DC17-C302-9ABF-36A201591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F7F7461-1A07-7EEB-CE6E-4EAABE098D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9" y="2407333"/>
            <a:ext cx="6132862" cy="45300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Currently collaborating with </a:t>
            </a:r>
            <a:r>
              <a:rPr lang="en-US" sz="3600" dirty="0" err="1"/>
              <a:t>CHaRMNET</a:t>
            </a:r>
            <a:r>
              <a:rPr lang="en-US" sz="3600" dirty="0"/>
              <a:t> MMICC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2800" dirty="0"/>
              <a:t>Aim to combine NMS with </a:t>
            </a:r>
            <a:r>
              <a:rPr lang="en-US" sz="2800" dirty="0" err="1"/>
              <a:t>tLAsDi</a:t>
            </a:r>
            <a:br>
              <a:rPr lang="en-US" sz="2400" dirty="0"/>
            </a:br>
            <a:endParaRPr lang="en-US" sz="10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Ongoing collaborations with ASU, UPenn, KAIST, LLNL, NCSU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D2ABA43-54E5-F79D-0AAD-3FB17A3CE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Forward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919DA9-5DD8-3962-D8BE-D696FC8E8F1A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702B294-EF8C-B285-B415-4982534EC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23C9DF-B7DA-D3F3-E594-5C9E048775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7" t="9509" r="8895"/>
          <a:stretch/>
        </p:blipFill>
        <p:spPr>
          <a:xfrm>
            <a:off x="7308850" y="1831975"/>
            <a:ext cx="6243435" cy="48532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8ED282-935A-DF62-A49C-234C1749EDF6}"/>
              </a:ext>
            </a:extLst>
          </p:cNvPr>
          <p:cNvSpPr txBox="1"/>
          <p:nvPr/>
        </p:nvSpPr>
        <p:spPr>
          <a:xfrm>
            <a:off x="5556250" y="6641672"/>
            <a:ext cx="106325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400" dirty="0">
                <a:solidFill>
                  <a:srgbClr val="50CC5C"/>
                </a:solidFill>
              </a:rPr>
              <a:t>A. Gruber, K. Lee, H. Lim, N. Park, N. Trask, “Efficiently Parameterized Neural </a:t>
            </a:r>
            <a:r>
              <a:rPr lang="en-US" sz="1400" dirty="0" err="1">
                <a:solidFill>
                  <a:srgbClr val="50CC5C"/>
                </a:solidFill>
              </a:rPr>
              <a:t>Metriplectic</a:t>
            </a:r>
            <a:r>
              <a:rPr lang="en-US" sz="1400" dirty="0">
                <a:solidFill>
                  <a:srgbClr val="50CC5C"/>
                </a:solidFill>
              </a:rPr>
              <a:t> Systems”, </a:t>
            </a:r>
            <a:r>
              <a:rPr lang="en-US" sz="1400" i="1" dirty="0">
                <a:solidFill>
                  <a:srgbClr val="50CC5C"/>
                </a:solidFill>
              </a:rPr>
              <a:t>submitted to ICLR 2025.</a:t>
            </a:r>
          </a:p>
        </p:txBody>
      </p:sp>
    </p:spTree>
    <p:extLst>
      <p:ext uri="{BB962C8B-B14F-4D97-AF65-F5344CB8AC3E}">
        <p14:creationId xmlns:p14="http://schemas.microsoft.com/office/powerpoint/2010/main" val="121869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05D081B-E353-316A-173F-B29D93F59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“Bottom-up” Surrogates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7B228B8-D3A1-CE7C-C88A-CEBB9246F2C0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794987" y="2407333"/>
                <a:ext cx="4299311" cy="4530042"/>
              </a:xfrm>
            </p:spPr>
            <p:txBody>
              <a:bodyPr>
                <a:norm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3200" dirty="0"/>
                  <a:t>Surrogate </a:t>
                </a:r>
                <a:r>
                  <a:rPr lang="en-US" sz="3200" dirty="0">
                    <a:solidFill>
                      <a:schemeClr val="accent5"/>
                    </a:solidFill>
                  </a:rPr>
                  <a:t>postulated</a:t>
                </a:r>
                <a:r>
                  <a:rPr lang="en-US" sz="3200" dirty="0"/>
                  <a:t> based on idealized “truth” model.</a:t>
                </a:r>
                <a:br>
                  <a:rPr lang="en-US" sz="3200" dirty="0"/>
                </a:br>
                <a:endParaRPr lang="en-US" sz="600" dirty="0"/>
              </a:p>
              <a:p>
                <a:pPr marL="1085850" lvl="1" indent="-342900"/>
                <a:r>
                  <a:rPr lang="en-US" sz="2400" dirty="0"/>
                  <a:t>Ex) Most </a:t>
                </a:r>
                <a:r>
                  <a:rPr lang="en-US" sz="2400" dirty="0" err="1"/>
                  <a:t>calibrative</a:t>
                </a:r>
                <a:r>
                  <a:rPr lang="en-US" sz="2400" dirty="0"/>
                  <a:t> methods, some operator learning.</a:t>
                </a:r>
                <a:br>
                  <a:rPr lang="en-US" sz="2400" dirty="0"/>
                </a:br>
                <a:br>
                  <a:rPr lang="en-US" sz="1000" dirty="0"/>
                </a:br>
                <a:endParaRPr lang="en-US" sz="10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36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acc>
                          <m:accPr>
                            <m:chr m:val="̃"/>
                            <m:ctrlPr>
                              <a:rPr lang="en-US" sz="3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3600" b="1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</m:acc>
                      </m:e>
                    </m:acc>
                    <m:r>
                      <a:rPr lang="en-US" sz="36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36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𝒇</m:t>
                    </m:r>
                    <m:r>
                      <a:rPr lang="en-US" sz="36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acc>
                      <m:accPr>
                        <m:chr m:val="̃"/>
                        <m:ctrlPr>
                          <a:rPr lang="en-US" sz="36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6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  <m:r>
                      <a:rPr lang="en-US" sz="36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3200" dirty="0">
                    <a:solidFill>
                      <a:schemeClr val="tx1"/>
                    </a:solidFill>
                  </a:rPr>
                  <a:t> </a:t>
                </a:r>
                <a:r>
                  <a:rPr lang="en-US" sz="3200" dirty="0"/>
                  <a:t>for NN surrogate </a:t>
                </a:r>
                <a14:m>
                  <m:oMath xmlns:m="http://schemas.openxmlformats.org/officeDocument/2006/math">
                    <m:r>
                      <a:rPr lang="en-US" sz="32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𝒇</m:t>
                    </m:r>
                  </m:oMath>
                </a14:m>
                <a:endParaRPr lang="en-US" sz="3200" dirty="0"/>
              </a:p>
            </p:txBody>
          </p:sp>
        </mc:Choice>
        <mc:Fallback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7B228B8-D3A1-CE7C-C88A-CEBB9246F2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794987" y="2407333"/>
                <a:ext cx="4299311" cy="4530042"/>
              </a:xfrm>
              <a:blipFill>
                <a:blip r:embed="rId2"/>
                <a:stretch>
                  <a:fillRect l="-3824" t="-1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3F537621-F969-2E4B-8527-282154AC91C6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7B2B60F-947F-CEA2-B205-6A1D9D13E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450" y="2104512"/>
            <a:ext cx="8799096" cy="402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938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44C77-71AB-5821-3AD2-D88E8C383A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1B2761-0F8D-DBBF-687B-E6BD56511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Bracket-Based Dynamical Systems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56A26CC-8CCE-83D7-8373-8B1763BD3257}"/>
                  </a:ext>
                </a:extLst>
              </p:cNvPr>
              <p:cNvSpPr>
                <a:spLocks noGrp="1"/>
              </p:cNvSpPr>
              <p:nvPr>
                <p:ph type="body" sz="quarter" idx="10"/>
              </p:nvPr>
            </p:nvSpPr>
            <p:spPr>
              <a:xfrm>
                <a:off x="794987" y="2407333"/>
                <a:ext cx="7809263" cy="4530042"/>
              </a:xfrm>
            </p:spPr>
            <p:txBody>
              <a:bodyPr>
                <a:normAutofit/>
              </a:bodyPr>
              <a:lstStyle/>
              <a:p>
                <a:pPr marL="457200" indent="-457200">
                  <a:buFont typeface="Wingdings" pitchFamily="2" charset="2"/>
                  <a:buChar char="§"/>
                </a:pPr>
                <a:r>
                  <a:rPr lang="en-US" sz="3200" dirty="0"/>
                  <a:t>One or more </a:t>
                </a:r>
                <a:r>
                  <a:rPr lang="en-US" sz="3200" dirty="0">
                    <a:solidFill>
                      <a:schemeClr val="accent5"/>
                    </a:solidFill>
                  </a:rPr>
                  <a:t>function(al)s</a:t>
                </a:r>
                <a:r>
                  <a:rPr lang="en-US" sz="3200" dirty="0">
                    <a:solidFill>
                      <a:schemeClr val="accent1"/>
                    </a:solidFill>
                  </a:rPr>
                  <a:t> </a:t>
                </a:r>
                <a:r>
                  <a:rPr lang="en-US" sz="3200" dirty="0"/>
                  <a:t>and a </a:t>
                </a:r>
                <a:r>
                  <a:rPr lang="en-US" sz="3200" dirty="0">
                    <a:solidFill>
                      <a:schemeClr val="accent5"/>
                    </a:solidFill>
                  </a:rPr>
                  <a:t>binary operation.</a:t>
                </a:r>
              </a:p>
              <a:p>
                <a:pPr marL="457200" indent="-457200">
                  <a:lnSpc>
                    <a:spcPct val="150000"/>
                  </a:lnSpc>
                  <a:buFont typeface="Wingdings" pitchFamily="2" charset="2"/>
                  <a:buChar char="§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⋅,⋅</m:t>
                        </m:r>
                      </m:e>
                    </m:d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 :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</m:sSup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×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</m:sSup>
                    <m:r>
                      <a:rPr lang="en-US" sz="3200" b="0" i="1" smtClean="0">
                        <a:latin typeface="Cambria Math" panose="02040503050406030204" pitchFamily="18" charset="0"/>
                      </a:rPr>
                      <m:t>→</m:t>
                    </m:r>
                    <m:sSup>
                      <m:sSup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p>
                        <m:r>
                          <a:rPr lang="en-US" sz="3200" b="0" i="1" smtClean="0">
                            <a:latin typeface="Cambria Math" panose="02040503050406030204" pitchFamily="18" charset="0"/>
                          </a:rPr>
                          <m:t>∞</m:t>
                        </m:r>
                      </m:sup>
                    </m:sSup>
                  </m:oMath>
                </a14:m>
                <a:r>
                  <a:rPr lang="en-US" sz="3200" b="0" i="1" dirty="0">
                    <a:latin typeface="Cambria Math" panose="02040503050406030204" pitchFamily="18" charset="0"/>
                  </a:rPr>
                  <a:t> </a:t>
                </a:r>
                <a:r>
                  <a:rPr lang="en-US" sz="3200" dirty="0"/>
                  <a:t>bilinear </a:t>
                </a:r>
              </a:p>
              <a:p>
                <a:pPr marL="457200" indent="-457200">
                  <a:lnSpc>
                    <a:spcPct val="150000"/>
                  </a:lnSpc>
                  <a:buFont typeface="Wingdings" pitchFamily="2" charset="2"/>
                  <a:buChar char="§"/>
                </a:pPr>
                <a:r>
                  <a:rPr lang="en-US" sz="3200" dirty="0"/>
                  <a:t>Dynamics: 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en-US" sz="32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3200" b="1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acc>
                    <m:r>
                      <a:rPr lang="en-US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=(</m:t>
                    </m:r>
                    <m:r>
                      <a:rPr lang="en-US" sz="32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𝒙</m:t>
                    </m:r>
                    <m:r>
                      <a:rPr lang="en-US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𝐹</m:t>
                    </m:r>
                    <m:r>
                      <a:rPr lang="en-US" sz="32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3200" dirty="0">
                  <a:solidFill>
                    <a:schemeClr val="tx1"/>
                  </a:solidFill>
                </a:endParaRPr>
              </a:p>
              <a:p>
                <a:pPr marL="1200150" lvl="1" indent="-457200">
                  <a:lnSpc>
                    <a:spcPct val="150000"/>
                  </a:lnSpc>
                  <a:buFont typeface="Wingdings" pitchFamily="2" charset="2"/>
                  <a:buChar char="§"/>
                </a:pPr>
                <a:r>
                  <a:rPr lang="en-US" sz="2600" b="0" dirty="0"/>
                  <a:t>Ex) Hamiltonian Systems</a:t>
                </a:r>
              </a:p>
            </p:txBody>
          </p:sp>
        </mc:Choice>
        <mc:Fallback xmlns="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F56A26CC-8CCE-83D7-8373-8B1763BD325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0"/>
              </p:nvPr>
            </p:nvSpPr>
            <p:spPr>
              <a:xfrm>
                <a:off x="794987" y="2407333"/>
                <a:ext cx="7809263" cy="4530042"/>
              </a:xfrm>
              <a:blipFill>
                <a:blip r:embed="rId2"/>
                <a:stretch>
                  <a:fillRect l="-1786" t="-1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A9B94FD7-10BB-553B-F496-5900E00A3C14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A8203-B794-09D8-6E1D-1AC5C9F710F2}"/>
              </a:ext>
            </a:extLst>
          </p:cNvPr>
          <p:cNvSpPr txBox="1"/>
          <p:nvPr/>
        </p:nvSpPr>
        <p:spPr>
          <a:xfrm>
            <a:off x="8832850" y="6592094"/>
            <a:ext cx="4580702" cy="3385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600" dirty="0"/>
              <a:t>Illustration courtesy of J. </a:t>
            </a:r>
            <a:r>
              <a:rPr lang="en-US" sz="1600" dirty="0" err="1"/>
              <a:t>Burby</a:t>
            </a:r>
            <a:r>
              <a:rPr lang="en-US" sz="1600" dirty="0"/>
              <a:t> &amp; P. J. Morrison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77E838-0EE4-70D6-DD17-DDF47A529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548" y="2076819"/>
            <a:ext cx="5309702" cy="454585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7399CC5-11D6-1C2E-FB6B-F78AD126F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346" y="5926608"/>
            <a:ext cx="7147602" cy="47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717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7DCAD4-2D00-952D-1A25-896A45811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6C97EFF-5096-3D81-35FB-94D4A494A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Bracket-Based Dynamical Systems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C49CB1-87F8-B4DA-3713-133A8274F0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7" y="2407333"/>
            <a:ext cx="7809263" cy="4530042"/>
          </a:xfrm>
        </p:spPr>
        <p:txBody>
          <a:bodyPr>
            <a:norm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3600" dirty="0"/>
              <a:t>Add </a:t>
            </a:r>
            <a:r>
              <a:rPr lang="en-US" sz="3600" dirty="0">
                <a:solidFill>
                  <a:schemeClr val="accent5"/>
                </a:solidFill>
              </a:rPr>
              <a:t>dissipation</a:t>
            </a: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/>
              <a:t>to Hamiltonian or </a:t>
            </a:r>
            <a:r>
              <a:rPr lang="en-US" sz="3600" dirty="0" err="1"/>
              <a:t>Lagrangian</a:t>
            </a:r>
            <a:r>
              <a:rPr lang="en-US" sz="3600" dirty="0"/>
              <a:t> systems.</a:t>
            </a:r>
          </a:p>
          <a:p>
            <a:pPr marL="1200150" lvl="1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600" b="0" dirty="0"/>
              <a:t>Need </a:t>
            </a:r>
            <a:r>
              <a:rPr lang="en-US" sz="2600" b="0" i="1" dirty="0"/>
              <a:t>two</a:t>
            </a:r>
            <a:r>
              <a:rPr lang="en-US" sz="2600" b="0" dirty="0"/>
              <a:t> thermodynamical laws…</a:t>
            </a:r>
          </a:p>
          <a:p>
            <a:pPr marL="1200150" lvl="1" indent="-45720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2600" b="0" dirty="0"/>
              <a:t>Ex) </a:t>
            </a:r>
            <a:r>
              <a:rPr lang="en-US" sz="2600" b="0" dirty="0" err="1"/>
              <a:t>Metriplectic</a:t>
            </a:r>
            <a:r>
              <a:rPr lang="en-US" sz="2600" b="0" dirty="0"/>
              <a:t> Systems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42361A-14D6-8CB1-FC8F-1EB4B796A8C4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3CE2BC-B9CA-EEE9-9FEB-7DA9D05DB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548" y="2076819"/>
            <a:ext cx="5309702" cy="4545854"/>
          </a:xfrm>
          <a:prstGeom prst="rect">
            <a:avLst/>
          </a:prstGeom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1F5B7EBE-A372-92FC-AF3B-BC4C2CDB7171}"/>
              </a:ext>
            </a:extLst>
          </p:cNvPr>
          <p:cNvCxnSpPr>
            <a:cxnSpLocks/>
          </p:cNvCxnSpPr>
          <p:nvPr/>
        </p:nvCxnSpPr>
        <p:spPr>
          <a:xfrm flipH="1" flipV="1">
            <a:off x="10687035" y="3544773"/>
            <a:ext cx="1002793" cy="2079202"/>
          </a:xfrm>
          <a:prstGeom prst="straightConnector1">
            <a:avLst/>
          </a:prstGeom>
          <a:ln w="317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2F71D83F-93CF-07AD-1982-476D2141ABB7}"/>
              </a:ext>
            </a:extLst>
          </p:cNvPr>
          <p:cNvSpPr txBox="1"/>
          <p:nvPr/>
        </p:nvSpPr>
        <p:spPr>
          <a:xfrm>
            <a:off x="10959228" y="5617113"/>
            <a:ext cx="2329338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9FBE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dissipation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06694464-1D40-1906-0343-52C11FE0DA01}"/>
              </a:ext>
            </a:extLst>
          </p:cNvPr>
          <p:cNvSpPr/>
          <p:nvPr/>
        </p:nvSpPr>
        <p:spPr>
          <a:xfrm rot="20009546">
            <a:off x="10139936" y="1926099"/>
            <a:ext cx="194847" cy="486238"/>
          </a:xfrm>
          <a:custGeom>
            <a:avLst/>
            <a:gdLst>
              <a:gd name="connsiteX0" fmla="*/ 292354 w 372186"/>
              <a:gd name="connsiteY0" fmla="*/ 543339 h 543339"/>
              <a:gd name="connsiteX1" fmla="*/ 806 w 372186"/>
              <a:gd name="connsiteY1" fmla="*/ 397565 h 543339"/>
              <a:gd name="connsiteX2" fmla="*/ 371867 w 372186"/>
              <a:gd name="connsiteY2" fmla="*/ 278295 h 543339"/>
              <a:gd name="connsiteX3" fmla="*/ 67067 w 372186"/>
              <a:gd name="connsiteY3" fmla="*/ 172278 h 543339"/>
              <a:gd name="connsiteX4" fmla="*/ 146580 w 372186"/>
              <a:gd name="connsiteY4" fmla="*/ 26504 h 543339"/>
              <a:gd name="connsiteX5" fmla="*/ 146580 w 372186"/>
              <a:gd name="connsiteY5" fmla="*/ 26504 h 543339"/>
              <a:gd name="connsiteX6" fmla="*/ 186336 w 372186"/>
              <a:gd name="connsiteY6" fmla="*/ 0 h 54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2186" h="543339">
                <a:moveTo>
                  <a:pt x="292354" y="543339"/>
                </a:moveTo>
                <a:cubicBezTo>
                  <a:pt x="139954" y="492539"/>
                  <a:pt x="-12446" y="441739"/>
                  <a:pt x="806" y="397565"/>
                </a:cubicBezTo>
                <a:cubicBezTo>
                  <a:pt x="14058" y="353391"/>
                  <a:pt x="360824" y="315843"/>
                  <a:pt x="371867" y="278295"/>
                </a:cubicBezTo>
                <a:cubicBezTo>
                  <a:pt x="382911" y="240747"/>
                  <a:pt x="104615" y="214243"/>
                  <a:pt x="67067" y="172278"/>
                </a:cubicBezTo>
                <a:cubicBezTo>
                  <a:pt x="29519" y="130313"/>
                  <a:pt x="146580" y="26504"/>
                  <a:pt x="146580" y="26504"/>
                </a:cubicBezTo>
                <a:lnTo>
                  <a:pt x="146580" y="26504"/>
                </a:lnTo>
                <a:cubicBezTo>
                  <a:pt x="153206" y="22087"/>
                  <a:pt x="184127" y="6626"/>
                  <a:pt x="186336" y="0"/>
                </a:cubicBezTo>
              </a:path>
            </a:pathLst>
          </a:custGeom>
          <a:noFill/>
          <a:ln w="3175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3921C9B-D548-4435-DFC8-E186D3E58F24}"/>
              </a:ext>
            </a:extLst>
          </p:cNvPr>
          <p:cNvSpPr/>
          <p:nvPr/>
        </p:nvSpPr>
        <p:spPr>
          <a:xfrm rot="20009546">
            <a:off x="9160460" y="2103913"/>
            <a:ext cx="194847" cy="486238"/>
          </a:xfrm>
          <a:custGeom>
            <a:avLst/>
            <a:gdLst>
              <a:gd name="connsiteX0" fmla="*/ 292354 w 372186"/>
              <a:gd name="connsiteY0" fmla="*/ 543339 h 543339"/>
              <a:gd name="connsiteX1" fmla="*/ 806 w 372186"/>
              <a:gd name="connsiteY1" fmla="*/ 397565 h 543339"/>
              <a:gd name="connsiteX2" fmla="*/ 371867 w 372186"/>
              <a:gd name="connsiteY2" fmla="*/ 278295 h 543339"/>
              <a:gd name="connsiteX3" fmla="*/ 67067 w 372186"/>
              <a:gd name="connsiteY3" fmla="*/ 172278 h 543339"/>
              <a:gd name="connsiteX4" fmla="*/ 146580 w 372186"/>
              <a:gd name="connsiteY4" fmla="*/ 26504 h 543339"/>
              <a:gd name="connsiteX5" fmla="*/ 146580 w 372186"/>
              <a:gd name="connsiteY5" fmla="*/ 26504 h 543339"/>
              <a:gd name="connsiteX6" fmla="*/ 186336 w 372186"/>
              <a:gd name="connsiteY6" fmla="*/ 0 h 54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2186" h="543339">
                <a:moveTo>
                  <a:pt x="292354" y="543339"/>
                </a:moveTo>
                <a:cubicBezTo>
                  <a:pt x="139954" y="492539"/>
                  <a:pt x="-12446" y="441739"/>
                  <a:pt x="806" y="397565"/>
                </a:cubicBezTo>
                <a:cubicBezTo>
                  <a:pt x="14058" y="353391"/>
                  <a:pt x="360824" y="315843"/>
                  <a:pt x="371867" y="278295"/>
                </a:cubicBezTo>
                <a:cubicBezTo>
                  <a:pt x="382911" y="240747"/>
                  <a:pt x="104615" y="214243"/>
                  <a:pt x="67067" y="172278"/>
                </a:cubicBezTo>
                <a:cubicBezTo>
                  <a:pt x="29519" y="130313"/>
                  <a:pt x="146580" y="26504"/>
                  <a:pt x="146580" y="26504"/>
                </a:cubicBezTo>
                <a:lnTo>
                  <a:pt x="146580" y="26504"/>
                </a:lnTo>
                <a:cubicBezTo>
                  <a:pt x="153206" y="22087"/>
                  <a:pt x="184127" y="6626"/>
                  <a:pt x="186336" y="0"/>
                </a:cubicBezTo>
              </a:path>
            </a:pathLst>
          </a:custGeom>
          <a:noFill/>
          <a:ln w="3175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9EF859E8-2617-64C2-757B-9AF6556C2A79}"/>
              </a:ext>
            </a:extLst>
          </p:cNvPr>
          <p:cNvSpPr/>
          <p:nvPr/>
        </p:nvSpPr>
        <p:spPr>
          <a:xfrm rot="798884">
            <a:off x="10946831" y="1924077"/>
            <a:ext cx="194847" cy="486238"/>
          </a:xfrm>
          <a:custGeom>
            <a:avLst/>
            <a:gdLst>
              <a:gd name="connsiteX0" fmla="*/ 292354 w 372186"/>
              <a:gd name="connsiteY0" fmla="*/ 543339 h 543339"/>
              <a:gd name="connsiteX1" fmla="*/ 806 w 372186"/>
              <a:gd name="connsiteY1" fmla="*/ 397565 h 543339"/>
              <a:gd name="connsiteX2" fmla="*/ 371867 w 372186"/>
              <a:gd name="connsiteY2" fmla="*/ 278295 h 543339"/>
              <a:gd name="connsiteX3" fmla="*/ 67067 w 372186"/>
              <a:gd name="connsiteY3" fmla="*/ 172278 h 543339"/>
              <a:gd name="connsiteX4" fmla="*/ 146580 w 372186"/>
              <a:gd name="connsiteY4" fmla="*/ 26504 h 543339"/>
              <a:gd name="connsiteX5" fmla="*/ 146580 w 372186"/>
              <a:gd name="connsiteY5" fmla="*/ 26504 h 543339"/>
              <a:gd name="connsiteX6" fmla="*/ 186336 w 372186"/>
              <a:gd name="connsiteY6" fmla="*/ 0 h 54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2186" h="543339">
                <a:moveTo>
                  <a:pt x="292354" y="543339"/>
                </a:moveTo>
                <a:cubicBezTo>
                  <a:pt x="139954" y="492539"/>
                  <a:pt x="-12446" y="441739"/>
                  <a:pt x="806" y="397565"/>
                </a:cubicBezTo>
                <a:cubicBezTo>
                  <a:pt x="14058" y="353391"/>
                  <a:pt x="360824" y="315843"/>
                  <a:pt x="371867" y="278295"/>
                </a:cubicBezTo>
                <a:cubicBezTo>
                  <a:pt x="382911" y="240747"/>
                  <a:pt x="104615" y="214243"/>
                  <a:pt x="67067" y="172278"/>
                </a:cubicBezTo>
                <a:cubicBezTo>
                  <a:pt x="29519" y="130313"/>
                  <a:pt x="146580" y="26504"/>
                  <a:pt x="146580" y="26504"/>
                </a:cubicBezTo>
                <a:lnTo>
                  <a:pt x="146580" y="26504"/>
                </a:lnTo>
                <a:cubicBezTo>
                  <a:pt x="153206" y="22087"/>
                  <a:pt x="184127" y="6626"/>
                  <a:pt x="186336" y="0"/>
                </a:cubicBezTo>
              </a:path>
            </a:pathLst>
          </a:custGeom>
          <a:noFill/>
          <a:ln w="3175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AA2763B-A50A-4051-2773-2783EBF5E7FE}"/>
              </a:ext>
            </a:extLst>
          </p:cNvPr>
          <p:cNvSpPr/>
          <p:nvPr/>
        </p:nvSpPr>
        <p:spPr>
          <a:xfrm rot="1767364">
            <a:off x="11655241" y="2015055"/>
            <a:ext cx="194847" cy="486238"/>
          </a:xfrm>
          <a:custGeom>
            <a:avLst/>
            <a:gdLst>
              <a:gd name="connsiteX0" fmla="*/ 292354 w 372186"/>
              <a:gd name="connsiteY0" fmla="*/ 543339 h 543339"/>
              <a:gd name="connsiteX1" fmla="*/ 806 w 372186"/>
              <a:gd name="connsiteY1" fmla="*/ 397565 h 543339"/>
              <a:gd name="connsiteX2" fmla="*/ 371867 w 372186"/>
              <a:gd name="connsiteY2" fmla="*/ 278295 h 543339"/>
              <a:gd name="connsiteX3" fmla="*/ 67067 w 372186"/>
              <a:gd name="connsiteY3" fmla="*/ 172278 h 543339"/>
              <a:gd name="connsiteX4" fmla="*/ 146580 w 372186"/>
              <a:gd name="connsiteY4" fmla="*/ 26504 h 543339"/>
              <a:gd name="connsiteX5" fmla="*/ 146580 w 372186"/>
              <a:gd name="connsiteY5" fmla="*/ 26504 h 543339"/>
              <a:gd name="connsiteX6" fmla="*/ 186336 w 372186"/>
              <a:gd name="connsiteY6" fmla="*/ 0 h 543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2186" h="543339">
                <a:moveTo>
                  <a:pt x="292354" y="543339"/>
                </a:moveTo>
                <a:cubicBezTo>
                  <a:pt x="139954" y="492539"/>
                  <a:pt x="-12446" y="441739"/>
                  <a:pt x="806" y="397565"/>
                </a:cubicBezTo>
                <a:cubicBezTo>
                  <a:pt x="14058" y="353391"/>
                  <a:pt x="360824" y="315843"/>
                  <a:pt x="371867" y="278295"/>
                </a:cubicBezTo>
                <a:cubicBezTo>
                  <a:pt x="382911" y="240747"/>
                  <a:pt x="104615" y="214243"/>
                  <a:pt x="67067" y="172278"/>
                </a:cubicBezTo>
                <a:cubicBezTo>
                  <a:pt x="29519" y="130313"/>
                  <a:pt x="146580" y="26504"/>
                  <a:pt x="146580" y="26504"/>
                </a:cubicBezTo>
                <a:lnTo>
                  <a:pt x="146580" y="26504"/>
                </a:lnTo>
                <a:cubicBezTo>
                  <a:pt x="153206" y="22087"/>
                  <a:pt x="184127" y="6626"/>
                  <a:pt x="186336" y="0"/>
                </a:cubicBezTo>
              </a:path>
            </a:pathLst>
          </a:custGeom>
          <a:noFill/>
          <a:ln w="3175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AE8ABD13-BFE1-B36B-0F42-7BA8302B84F8}"/>
              </a:ext>
            </a:extLst>
          </p:cNvPr>
          <p:cNvSpPr/>
          <p:nvPr/>
        </p:nvSpPr>
        <p:spPr>
          <a:xfrm>
            <a:off x="8818358" y="1640850"/>
            <a:ext cx="4055165" cy="591456"/>
          </a:xfrm>
          <a:custGeom>
            <a:avLst/>
            <a:gdLst>
              <a:gd name="connsiteX0" fmla="*/ 0 w 4055165"/>
              <a:gd name="connsiteY0" fmla="*/ 525196 h 591456"/>
              <a:gd name="connsiteX1" fmla="*/ 1457739 w 4055165"/>
              <a:gd name="connsiteY1" fmla="*/ 34865 h 591456"/>
              <a:gd name="connsiteX2" fmla="*/ 2941982 w 4055165"/>
              <a:gd name="connsiteY2" fmla="*/ 101126 h 591456"/>
              <a:gd name="connsiteX3" fmla="*/ 4055165 w 4055165"/>
              <a:gd name="connsiteY3" fmla="*/ 591456 h 591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5165" h="591456">
                <a:moveTo>
                  <a:pt x="0" y="525196"/>
                </a:moveTo>
                <a:cubicBezTo>
                  <a:pt x="483704" y="315369"/>
                  <a:pt x="967409" y="105543"/>
                  <a:pt x="1457739" y="34865"/>
                </a:cubicBezTo>
                <a:cubicBezTo>
                  <a:pt x="1948069" y="-35813"/>
                  <a:pt x="2509078" y="8361"/>
                  <a:pt x="2941982" y="101126"/>
                </a:cubicBezTo>
                <a:cubicBezTo>
                  <a:pt x="3374886" y="193891"/>
                  <a:pt x="3715025" y="392673"/>
                  <a:pt x="4055165" y="591456"/>
                </a:cubicBezTo>
              </a:path>
            </a:pathLst>
          </a:custGeom>
          <a:noFill/>
          <a:ln w="3175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E31C05-3BAC-33DC-AA48-EA363E195F98}"/>
              </a:ext>
            </a:extLst>
          </p:cNvPr>
          <p:cNvSpPr txBox="1"/>
          <p:nvPr/>
        </p:nvSpPr>
        <p:spPr>
          <a:xfrm>
            <a:off x="12548091" y="1613277"/>
            <a:ext cx="2329338" cy="4308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200" b="0" i="0" u="none" strike="noStrike" cap="none" spc="0" normalizeH="0" baseline="0" dirty="0">
                <a:ln>
                  <a:noFill/>
                </a:ln>
                <a:solidFill>
                  <a:srgbClr val="009FBE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barrier</a:t>
            </a:r>
          </a:p>
        </p:txBody>
      </p:sp>
      <p:pic>
        <p:nvPicPr>
          <p:cNvPr id="18" name="Picture 4" descr="Picture 4">
            <a:extLst>
              <a:ext uri="{FF2B5EF4-FFF2-40B4-BE49-F238E27FC236}">
                <a16:creationId xmlns:a16="http://schemas.microsoft.com/office/drawing/2014/main" id="{ABA5023A-2EB7-B380-4D20-E4BE99DE4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60" y="4997443"/>
            <a:ext cx="7459016" cy="48933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6A23028-5707-C5D2-A273-6243943B4D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5761" y="6366079"/>
            <a:ext cx="3680808" cy="3426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AE1816C-62F5-1DB3-ADBE-7714B567F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5761" y="5739786"/>
            <a:ext cx="4632450" cy="429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675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069A08-A6B2-A717-55BC-3260B6015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B6F1148B-CD31-C25C-6C9B-D9172F778C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9" t="10337" r="8351" b="5993"/>
          <a:stretch/>
        </p:blipFill>
        <p:spPr>
          <a:xfrm>
            <a:off x="7769327" y="1952985"/>
            <a:ext cx="6678181" cy="491646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E027195-A026-40EC-CD1B-890B0C03F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Example) Thermoelastic Pendulum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E7D3706-AC37-96FD-B865-490A054222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7" y="2407333"/>
            <a:ext cx="7809263" cy="4530042"/>
          </a:xfrm>
        </p:spPr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Clr>
                <a:srgbClr val="50CC5C"/>
              </a:buClr>
              <a:buSzPct val="100000"/>
              <a:buFont typeface="Wingdings" pitchFamily="2" charset="2"/>
              <a:buChar char="§"/>
            </a:pPr>
            <a:r>
              <a:rPr lang="en-US" sz="3000" dirty="0"/>
              <a:t>State variable </a:t>
            </a:r>
          </a:p>
          <a:p>
            <a:pPr marL="457200" indent="-457200">
              <a:lnSpc>
                <a:spcPct val="200000"/>
              </a:lnSpc>
              <a:buClr>
                <a:schemeClr val="accent1"/>
              </a:buClr>
              <a:buSzPct val="100000"/>
              <a:buFont typeface="Wingdings" pitchFamily="2" charset="2"/>
              <a:buChar char="§"/>
            </a:pPr>
            <a:endParaRPr lang="en-US" sz="4000" dirty="0"/>
          </a:p>
          <a:p>
            <a:pPr>
              <a:lnSpc>
                <a:spcPct val="200000"/>
              </a:lnSpc>
              <a:buClr>
                <a:schemeClr val="accent1"/>
              </a:buClr>
              <a:buSzPct val="100000"/>
            </a:pPr>
            <a:endParaRPr lang="en-US" sz="1000" dirty="0"/>
          </a:p>
          <a:p>
            <a:pPr marL="457200" indent="-457200">
              <a:lnSpc>
                <a:spcPct val="200000"/>
              </a:lnSpc>
              <a:buClr>
                <a:srgbClr val="50CC5C"/>
              </a:buClr>
              <a:buSzPct val="100000"/>
              <a:buFont typeface="Wingdings" pitchFamily="2" charset="2"/>
              <a:buChar char="§"/>
            </a:pPr>
            <a:r>
              <a:rPr lang="en-US" sz="3000" dirty="0"/>
              <a:t>Energy/Entropy: 		             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SzPct val="100000"/>
            </a:pPr>
            <a:r>
              <a:rPr lang="en-US" sz="4000" dirty="0"/>
              <a:t> 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3012A439-AC87-3DCF-E53D-B4E833306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450" y="2124075"/>
            <a:ext cx="2324100" cy="14605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83A9AAA4-3184-51C6-54A8-2FF405055D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318" y="2826524"/>
            <a:ext cx="4038600" cy="38599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8358CBA4-35DE-58D1-868F-257003036D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1655" y="3359435"/>
            <a:ext cx="5126300" cy="879761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815E32CF-16A8-7B95-0FE7-50096FFFBA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1655" y="4263496"/>
            <a:ext cx="3879607" cy="76908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7538C01A-5EC3-FDD2-5186-8817EDE493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1900" y="4539136"/>
            <a:ext cx="1303681" cy="2827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B2C57DE-C46E-5708-3026-27CFC4D9A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70290" y="5326419"/>
            <a:ext cx="1848018" cy="31455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41240B71-1C32-9832-5B66-24FB4E15E7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1655" y="5714940"/>
            <a:ext cx="3948205" cy="57969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DC995AB9-FE9A-8FBB-92C3-0C9866751A0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2436" y="6411592"/>
            <a:ext cx="4122790" cy="4920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1BC463-83E2-1833-6A2F-16D8D79D7BE3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C393AC57-7BA5-2CD3-FC02-B533E2F9D2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661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CB8D5-1905-4D0E-F0CB-BC7706FDC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DF94CCF3-6D8E-E4D0-AA38-ABE352791E4B}"/>
              </a:ext>
            </a:extLst>
          </p:cNvPr>
          <p:cNvSpPr/>
          <p:nvPr/>
        </p:nvSpPr>
        <p:spPr>
          <a:xfrm>
            <a:off x="9061450" y="4228219"/>
            <a:ext cx="2286000" cy="575556"/>
          </a:xfrm>
          <a:prstGeom prst="roundRect">
            <a:avLst/>
          </a:prstGeom>
          <a:solidFill>
            <a:schemeClr val="accent5">
              <a:alpha val="70000"/>
            </a:schemeClr>
          </a:solidFill>
          <a:ln w="1270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chemeClr val="accent5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A66B9B8-8D73-B87F-5116-1DAA11C79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Needed for </a:t>
            </a:r>
            <a:r>
              <a:rPr lang="en-US" dirty="0" err="1"/>
              <a:t>Metriplecticity</a:t>
            </a:r>
            <a:r>
              <a:rPr lang="en-US" dirty="0"/>
              <a:t>?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6773C37-48D6-52DD-BCA7-FCB76072C8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8" y="2407333"/>
            <a:ext cx="12914662" cy="4530042"/>
          </a:xfrm>
        </p:spPr>
        <p:txBody>
          <a:bodyPr>
            <a:normAutofit/>
          </a:bodyPr>
          <a:lstStyle/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We want energy conservation and entropy generation.	</a:t>
            </a:r>
          </a:p>
          <a:p>
            <a:pPr marL="457200" indent="-457200">
              <a:buSzPct val="100000"/>
              <a:buFont typeface="Wingdings" pitchFamily="2" charset="2"/>
              <a:buChar char="§"/>
            </a:pPr>
            <a:endParaRPr lang="en-US" sz="3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endParaRPr lang="en-US" sz="3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endParaRPr lang="en-US" sz="3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endParaRPr lang="en-US" sz="3600" dirty="0"/>
          </a:p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dirty="0"/>
              <a:t>Solution?  </a:t>
            </a:r>
            <a:r>
              <a:rPr lang="en-US" sz="3600" dirty="0">
                <a:solidFill>
                  <a:schemeClr val="accent5"/>
                </a:solidFill>
              </a:rPr>
              <a:t>Prescribed degeneracies!</a:t>
            </a:r>
          </a:p>
          <a:p>
            <a:pPr marL="457200" indent="-457200">
              <a:buSzPct val="100000"/>
              <a:buFont typeface="Wingdings" pitchFamily="2" charset="2"/>
              <a:buChar char="§"/>
            </a:pPr>
            <a:endParaRPr lang="en-US" dirty="0"/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000" dirty="0"/>
              <a:t>Can enforce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B03C687-54FC-39FA-F865-22591BB65CE9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8D386B96-2500-0355-0548-A3D46BD9B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66BE677-9D0F-E250-F9A1-C7FE2032B41D}"/>
              </a:ext>
            </a:extLst>
          </p:cNvPr>
          <p:cNvSpPr/>
          <p:nvPr/>
        </p:nvSpPr>
        <p:spPr>
          <a:xfrm>
            <a:off x="10085283" y="3390019"/>
            <a:ext cx="2204034" cy="575556"/>
          </a:xfrm>
          <a:prstGeom prst="roundRect">
            <a:avLst/>
          </a:prstGeom>
          <a:solidFill>
            <a:schemeClr val="accent5">
              <a:alpha val="70000"/>
            </a:schemeClr>
          </a:solidFill>
          <a:ln w="12700" cap="flat">
            <a:solidFill>
              <a:schemeClr val="accent5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spc="0" normalizeH="0" baseline="0">
              <a:ln>
                <a:noFill/>
              </a:ln>
              <a:solidFill>
                <a:schemeClr val="accent5"/>
              </a:solidFill>
              <a:effectLst/>
              <a:uFillTx/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7CC3B-0061-66DA-FDB1-5C01DD09C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450" y="3432175"/>
            <a:ext cx="10813633" cy="5207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4BE620B-7894-7BC6-9916-DE10CA7AE76A}"/>
              </a:ext>
            </a:extLst>
          </p:cNvPr>
          <p:cNvCxnSpPr>
            <a:cxnSpLocks/>
          </p:cNvCxnSpPr>
          <p:nvPr/>
        </p:nvCxnSpPr>
        <p:spPr>
          <a:xfrm flipV="1">
            <a:off x="5375214" y="3289791"/>
            <a:ext cx="1242721" cy="686717"/>
          </a:xfrm>
          <a:prstGeom prst="straightConnector1">
            <a:avLst/>
          </a:prstGeom>
          <a:noFill/>
          <a:ln w="31750" cap="flat">
            <a:solidFill>
              <a:schemeClr val="accent5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821DD32-FE55-5888-76F1-6D27DD80D5B2}"/>
              </a:ext>
            </a:extLst>
          </p:cNvPr>
          <p:cNvSpPr txBox="1"/>
          <p:nvPr/>
        </p:nvSpPr>
        <p:spPr>
          <a:xfrm>
            <a:off x="6637741" y="3091874"/>
            <a:ext cx="223777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9FBE"/>
                </a:solidFill>
                <a:effectLst/>
                <a:uFillTx/>
                <a:latin typeface="Open Sans Light"/>
                <a:ea typeface="Open Sans Light"/>
                <a:cs typeface="Open Sans Light"/>
                <a:sym typeface="Open Sans Light"/>
              </a:rPr>
              <a:t>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BD07D2-6479-8B52-92BC-379A4DA8F5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586" y="4222642"/>
            <a:ext cx="11595674" cy="5265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930E651-F230-3E2D-A1A8-6FE34D012A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4650" y="6099175"/>
            <a:ext cx="4388624" cy="40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67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378274-93C5-E45E-32B4-9165CE1C8E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5AF033-2608-2DE0-7809-6B25D8A4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Actually Matter?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186BC0-FDA9-2CA0-3251-EB0B0DDA51FA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7C651684-BCCF-5E22-E241-D9C6BD439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DAF0EB-4749-8214-08D1-400DCFCB14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9" r="7662"/>
          <a:stretch/>
        </p:blipFill>
        <p:spPr>
          <a:xfrm>
            <a:off x="1257581" y="2212975"/>
            <a:ext cx="6237314" cy="45707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DF7669-C645-0288-9FF9-41A31ED90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9" r="7662"/>
          <a:stretch/>
        </p:blipFill>
        <p:spPr>
          <a:xfrm>
            <a:off x="7235728" y="2212975"/>
            <a:ext cx="6237315" cy="457074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EA0355-5B2B-5185-8816-963D79B93295}"/>
              </a:ext>
            </a:extLst>
          </p:cNvPr>
          <p:cNvSpPr txBox="1"/>
          <p:nvPr/>
        </p:nvSpPr>
        <p:spPr>
          <a:xfrm>
            <a:off x="3559978" y="6705798"/>
            <a:ext cx="7351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50CC5C"/>
                </a:solidFill>
              </a:rPr>
              <a:t>A. Gruber et al., “Energetically consistent model reduction for </a:t>
            </a:r>
            <a:r>
              <a:rPr lang="en-US" sz="1400" dirty="0" err="1">
                <a:solidFill>
                  <a:srgbClr val="50CC5C"/>
                </a:solidFill>
              </a:rPr>
              <a:t>metriplectic</a:t>
            </a:r>
            <a:r>
              <a:rPr lang="en-US" sz="1400" dirty="0">
                <a:solidFill>
                  <a:srgbClr val="50CC5C"/>
                </a:solidFill>
              </a:rPr>
              <a:t> systems”, CMAME 2023</a:t>
            </a:r>
          </a:p>
        </p:txBody>
      </p:sp>
    </p:spTree>
    <p:extLst>
      <p:ext uri="{BB962C8B-B14F-4D97-AF65-F5344CB8AC3E}">
        <p14:creationId xmlns:p14="http://schemas.microsoft.com/office/powerpoint/2010/main" val="2835285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AE056-2F4D-70F3-87A1-C4CD629A5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5B72B3B-53DF-39DC-67BE-A34581530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This Actually Matter?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215EC6-F0CE-8321-638D-3DF5CE3E5834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AEC5936B-4C37-6F61-360D-770249D583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050A3FF-95E1-5042-B271-073AAFBF1426}"/>
              </a:ext>
            </a:extLst>
          </p:cNvPr>
          <p:cNvSpPr txBox="1"/>
          <p:nvPr/>
        </p:nvSpPr>
        <p:spPr>
          <a:xfrm>
            <a:off x="3559978" y="6705798"/>
            <a:ext cx="73515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50CC5C"/>
                </a:solidFill>
              </a:rPr>
              <a:t>A. Gruber et al., “Energetically consistent model reduction for </a:t>
            </a:r>
            <a:r>
              <a:rPr lang="en-US" sz="1400" dirty="0" err="1">
                <a:solidFill>
                  <a:srgbClr val="50CC5C"/>
                </a:solidFill>
              </a:rPr>
              <a:t>metriplectic</a:t>
            </a:r>
            <a:r>
              <a:rPr lang="en-US" sz="1400" dirty="0">
                <a:solidFill>
                  <a:srgbClr val="50CC5C"/>
                </a:solidFill>
              </a:rPr>
              <a:t> systems”, CMAME 2023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1379A0-E07D-0F7B-703D-47F820A09D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1" r="8409"/>
          <a:stretch/>
        </p:blipFill>
        <p:spPr>
          <a:xfrm>
            <a:off x="1289050" y="2185240"/>
            <a:ext cx="6237314" cy="459973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E52AD7-B559-1AE3-4FC8-B4EA0C4F3B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41" r="8136"/>
          <a:stretch/>
        </p:blipFill>
        <p:spPr>
          <a:xfrm>
            <a:off x="7526364" y="2185240"/>
            <a:ext cx="6255895" cy="459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31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3332E6-58F4-D7DB-CD14-83C988568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>
            <a:extLst>
              <a:ext uri="{FF2B5EF4-FFF2-40B4-BE49-F238E27FC236}">
                <a16:creationId xmlns:a16="http://schemas.microsoft.com/office/drawing/2014/main" id="{E878E040-F32E-CDCA-2544-3CFF932C5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9" t="10337" r="8351" b="5993"/>
          <a:stretch/>
        </p:blipFill>
        <p:spPr>
          <a:xfrm>
            <a:off x="7769327" y="1952985"/>
            <a:ext cx="6678181" cy="4916463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CBC8D42-5BF3-46E6-475C-05B09A034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Example) Thermoelastic Pendulum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3B2E7F-D722-08D0-9E5F-C765E48666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94987" y="2407333"/>
            <a:ext cx="7809263" cy="4530042"/>
          </a:xfrm>
        </p:spPr>
        <p:txBody>
          <a:bodyPr>
            <a:normAutofit/>
          </a:bodyPr>
          <a:lstStyle/>
          <a:p>
            <a:pPr marL="457200" indent="-457200">
              <a:lnSpc>
                <a:spcPct val="200000"/>
              </a:lnSpc>
              <a:buClr>
                <a:srgbClr val="50CC5C"/>
              </a:buClr>
              <a:buSzPct val="100000"/>
              <a:buFont typeface="Wingdings" pitchFamily="2" charset="2"/>
              <a:buChar char="§"/>
            </a:pPr>
            <a:r>
              <a:rPr lang="en-US" sz="3000" dirty="0"/>
              <a:t>State variable </a:t>
            </a:r>
          </a:p>
          <a:p>
            <a:pPr marL="457200" indent="-457200">
              <a:lnSpc>
                <a:spcPct val="200000"/>
              </a:lnSpc>
              <a:buClr>
                <a:schemeClr val="accent1"/>
              </a:buClr>
              <a:buSzPct val="100000"/>
              <a:buFont typeface="Wingdings" pitchFamily="2" charset="2"/>
              <a:buChar char="§"/>
            </a:pPr>
            <a:endParaRPr lang="en-US" sz="4000" dirty="0"/>
          </a:p>
          <a:p>
            <a:pPr>
              <a:lnSpc>
                <a:spcPct val="200000"/>
              </a:lnSpc>
              <a:buClr>
                <a:schemeClr val="accent1"/>
              </a:buClr>
              <a:buSzPct val="100000"/>
            </a:pPr>
            <a:endParaRPr lang="en-US" sz="1000" dirty="0"/>
          </a:p>
          <a:p>
            <a:pPr marL="457200" indent="-457200">
              <a:lnSpc>
                <a:spcPct val="200000"/>
              </a:lnSpc>
              <a:buClr>
                <a:srgbClr val="50CC5C"/>
              </a:buClr>
              <a:buSzPct val="100000"/>
              <a:buFont typeface="Wingdings" pitchFamily="2" charset="2"/>
              <a:buChar char="§"/>
            </a:pPr>
            <a:r>
              <a:rPr lang="en-US" sz="3000" dirty="0"/>
              <a:t>Energy/Entropy: 		             </a:t>
            </a:r>
          </a:p>
          <a:p>
            <a:pPr>
              <a:lnSpc>
                <a:spcPct val="200000"/>
              </a:lnSpc>
              <a:buClr>
                <a:schemeClr val="accent1"/>
              </a:buClr>
              <a:buSzPct val="100000"/>
            </a:pPr>
            <a:r>
              <a:rPr lang="en-US" sz="4000" dirty="0"/>
              <a:t> </a:t>
            </a: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ADDD1A34-8930-0CA7-81F5-FDA7C4497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450" y="2124075"/>
            <a:ext cx="2324100" cy="14605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74277C04-813D-63CC-105C-40441EA28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5318" y="2826524"/>
            <a:ext cx="4038600" cy="385992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1287143-18B7-9C06-329E-74B8B7EBB9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1655" y="3359435"/>
            <a:ext cx="5126300" cy="879761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ED7ADF0E-4211-1FC2-2FD2-6ABDE0B977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1655" y="4263496"/>
            <a:ext cx="3879607" cy="76908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F86A4D5-4F55-AF6E-8018-AA3640238F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61900" y="4539136"/>
            <a:ext cx="1303681" cy="28272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EE9A2FA-AA61-54C2-6D57-893169B5FD9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70290" y="5326419"/>
            <a:ext cx="1848018" cy="314556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C1C41BA3-D10D-2EFC-5213-EB1D975028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311655" y="5714940"/>
            <a:ext cx="3948205" cy="579697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6F78D685-5E6B-58A4-BA49-3C11B03033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852436" y="6411592"/>
            <a:ext cx="4122790" cy="49207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DD19AB5-AE36-A802-B9DC-10FCB2D6DFC8}"/>
              </a:ext>
            </a:extLst>
          </p:cNvPr>
          <p:cNvSpPr/>
          <p:nvPr/>
        </p:nvSpPr>
        <p:spPr>
          <a:xfrm>
            <a:off x="10354386" y="322200"/>
            <a:ext cx="32028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Presenter name: </a:t>
            </a: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of presentation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4C3DEEC-730A-0526-285A-65F6927AA2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92245" y="7362033"/>
            <a:ext cx="2373796" cy="232356"/>
          </a:xfrm>
          <a:prstGeom prst="rect">
            <a:avLst/>
          </a:prstGeom>
        </p:spPr>
      </p:pic>
      <p:sp>
        <p:nvSpPr>
          <p:cNvPr id="65" name="Text Placeholder 6">
            <a:extLst>
              <a:ext uri="{FF2B5EF4-FFF2-40B4-BE49-F238E27FC236}">
                <a16:creationId xmlns:a16="http://schemas.microsoft.com/office/drawing/2014/main" id="{1A42B65C-591C-D788-7F66-C40BC80AA9CB}"/>
              </a:ext>
            </a:extLst>
          </p:cNvPr>
          <p:cNvSpPr txBox="1">
            <a:spLocks/>
          </p:cNvSpPr>
          <p:nvPr/>
        </p:nvSpPr>
        <p:spPr>
          <a:xfrm>
            <a:off x="794988" y="2407333"/>
            <a:ext cx="6678182" cy="45300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>
              <a:defRPr sz="2400" b="1">
                <a:solidFill>
                  <a:srgbClr val="50CC5C"/>
                </a:solidFill>
                <a:latin typeface="+mn-lt"/>
                <a:ea typeface="+mn-ea"/>
                <a:cs typeface="+mn-cs"/>
              </a:defRPr>
            </a:lvl1pPr>
            <a:lvl2pPr marL="7429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001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573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14550" indent="-28575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>
              <a:defRPr>
                <a:latin typeface="+mn-lt"/>
                <a:ea typeface="+mn-ea"/>
                <a:cs typeface="+mn-cs"/>
              </a:defRPr>
            </a:lvl6pPr>
            <a:lvl7pPr marL="2743200">
              <a:defRPr>
                <a:latin typeface="+mn-lt"/>
                <a:ea typeface="+mn-ea"/>
                <a:cs typeface="+mn-cs"/>
              </a:defRPr>
            </a:lvl7pPr>
            <a:lvl8pPr marL="3200400">
              <a:defRPr>
                <a:latin typeface="+mn-lt"/>
                <a:ea typeface="+mn-ea"/>
                <a:cs typeface="+mn-cs"/>
              </a:defRPr>
            </a:lvl8pPr>
            <a:lvl9pPr marL="3657600">
              <a:defRPr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SzPct val="100000"/>
              <a:buFont typeface="Wingdings" pitchFamily="2" charset="2"/>
              <a:buChar char="§"/>
            </a:pPr>
            <a:r>
              <a:rPr lang="en-US" sz="3600" kern="0"/>
              <a:t>Can we </a:t>
            </a:r>
            <a:r>
              <a:rPr lang="en-US" sz="3600" kern="0">
                <a:solidFill>
                  <a:schemeClr val="accent5"/>
                </a:solidFill>
              </a:rPr>
              <a:t>discover</a:t>
            </a:r>
            <a:r>
              <a:rPr lang="en-US" sz="3600" kern="0"/>
              <a:t> a metriplectic system?</a:t>
            </a:r>
          </a:p>
          <a:p>
            <a:pPr marL="1200150" lvl="1" indent="-457200">
              <a:buSzPct val="100000"/>
              <a:buFont typeface="Wingdings" pitchFamily="2" charset="2"/>
              <a:buChar char="§"/>
            </a:pPr>
            <a:r>
              <a:rPr lang="en-US" sz="3200" kern="0"/>
              <a:t>With three nodes and two edges.	</a:t>
            </a:r>
          </a:p>
          <a:p>
            <a:pPr>
              <a:buClr>
                <a:schemeClr val="accent1"/>
              </a:buClr>
              <a:buSzPct val="100000"/>
            </a:pPr>
            <a:endParaRPr lang="en-US" sz="1000" kern="0"/>
          </a:p>
          <a:p>
            <a:pPr marL="457200" indent="-457200">
              <a:buClr>
                <a:srgbClr val="50CC5C"/>
              </a:buClr>
              <a:buSzPct val="100000"/>
              <a:buFont typeface="Wingdings" pitchFamily="2" charset="2"/>
              <a:buChar char="§"/>
            </a:pPr>
            <a:r>
              <a:rPr lang="en-US" sz="3600" kern="0"/>
              <a:t>Which </a:t>
            </a:r>
            <a:r>
              <a:rPr lang="en-US" sz="3600" kern="0">
                <a:solidFill>
                  <a:schemeClr val="accent5"/>
                </a:solidFill>
              </a:rPr>
              <a:t>approximates</a:t>
            </a:r>
            <a:r>
              <a:rPr lang="en-US" sz="3600" kern="0"/>
              <a:t> the double pendulum?</a:t>
            </a:r>
            <a:endParaRPr 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79438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 build="p"/>
      <p:bldP spid="6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3697</TotalTime>
  <Words>811</Words>
  <Application>Microsoft Macintosh PowerPoint</Application>
  <PresentationFormat>Custom</PresentationFormat>
  <Paragraphs>111</Paragraphs>
  <Slides>19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Avenir Book</vt:lpstr>
      <vt:lpstr>Calibri</vt:lpstr>
      <vt:lpstr>Cambria Math</vt:lpstr>
      <vt:lpstr>Open Sans Light</vt:lpstr>
      <vt:lpstr>Verdana</vt:lpstr>
      <vt:lpstr>Wingdings</vt:lpstr>
      <vt:lpstr>Office Theme</vt:lpstr>
      <vt:lpstr>Learning on Graphs with Bracket-Based Dynamical Systems </vt:lpstr>
      <vt:lpstr>“Bottom-up” Surrogates</vt:lpstr>
      <vt:lpstr>Bracket-Based Dynamical Systems</vt:lpstr>
      <vt:lpstr>Bracket-Based Dynamical Systems</vt:lpstr>
      <vt:lpstr>Example) Thermoelastic Pendulum</vt:lpstr>
      <vt:lpstr>What’s Needed for Metriplecticity?</vt:lpstr>
      <vt:lpstr>Does This Actually Matter?</vt:lpstr>
      <vt:lpstr>Does This Actually Matter?</vt:lpstr>
      <vt:lpstr>Example) Thermoelastic Pendulum</vt:lpstr>
      <vt:lpstr>Graph Exterior Calculus</vt:lpstr>
      <vt:lpstr>Structure-Preserving GNN Model</vt:lpstr>
      <vt:lpstr>Structure-Preserving GNN Model</vt:lpstr>
      <vt:lpstr>Example Evolutions</vt:lpstr>
      <vt:lpstr>Example Evolutions</vt:lpstr>
      <vt:lpstr>Applications</vt:lpstr>
      <vt:lpstr>Applications</vt:lpstr>
      <vt:lpstr>Applications</vt:lpstr>
      <vt:lpstr>Looking Forward</vt:lpstr>
      <vt:lpstr>Looking Forward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CIT_0366_PubSummit21-SlideDeck</dc:title>
  <dc:creator>Prichard, Michelle E</dc:creator>
  <cp:lastModifiedBy>Gruber, Anthony David</cp:lastModifiedBy>
  <cp:revision>36</cp:revision>
  <dcterms:created xsi:type="dcterms:W3CDTF">2021-03-24T17:12:23Z</dcterms:created>
  <dcterms:modified xsi:type="dcterms:W3CDTF">2024-11-10T18:28:52Z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2021-03-24T00:00:00Z</vt:filetime>
  </property>
  <property fmtid="{D5CDD505-2E9C-101B-9397-08002B2CF9AE}" pid="3" name="Creator">
    <vt:lpwstr>Adobe Illustrator 25.2 (Macintosh)</vt:lpwstr>
  </property>
  <property fmtid="{D5CDD505-2E9C-101B-9397-08002B2CF9AE}" pid="4" name="LastSaved">
    <vt:filetime>2021-03-24T00:00:00Z</vt:filetime>
  </property>
</Properties>
</file>